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63" r:id="rId3"/>
    <p:sldId id="264" r:id="rId4"/>
    <p:sldId id="258" r:id="rId5"/>
    <p:sldId id="256" r:id="rId6"/>
    <p:sldId id="257" r:id="rId7"/>
    <p:sldId id="259" r:id="rId8"/>
    <p:sldId id="260" r:id="rId9"/>
    <p:sldId id="261" r:id="rId10"/>
    <p:sldId id="262" r:id="rId11"/>
    <p:sldId id="265" r:id="rId12"/>
    <p:sldId id="266" r:id="rId13"/>
    <p:sldId id="267" r:id="rId14"/>
    <p:sldId id="269" r:id="rId15"/>
    <p:sldId id="270" r:id="rId16"/>
    <p:sldId id="272" r:id="rId17"/>
    <p:sldId id="275" r:id="rId18"/>
    <p:sldId id="276" r:id="rId19"/>
    <p:sldId id="277" r:id="rId20"/>
    <p:sldId id="273"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7"/>
  </p:normalViewPr>
  <p:slideViewPr>
    <p:cSldViewPr snapToGrid="0">
      <p:cViewPr varScale="1">
        <p:scale>
          <a:sx n="110" d="100"/>
          <a:sy n="110"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447DB8-2F7E-FEE1-034C-7B28DD52327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B405337-EFCE-E0F5-0FB7-5A83D91DD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4B1D795-1DCD-9453-E60B-0312BD7D8826}"/>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85FC9CDC-0B59-40E7-C47B-1C7508FCAC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102938-49E1-C50E-46A3-7108AB2838A8}"/>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219840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DF7D0-3E4B-610C-CB31-C4A5D81A7B7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24C817-895A-84D8-F85E-01CF7E2E3A0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C58B9C-CE1B-C5F2-5BF5-0349CAF9B690}"/>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99062CE2-68F4-9DC7-161D-D3F0DB9AFD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C1F702-0157-DD3C-6392-0E8440B3256A}"/>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280625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DC0696A-5E8B-8FB4-C293-B4BB01A6795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FFFE8C-AAC0-B2B6-4E0F-5A4B20105F5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806375-7105-3C38-91F8-539CC96E08AF}"/>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16BE90AB-C77F-78FB-B7DD-4592D14508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755AD1-A054-DFD5-FD89-2C9C1A3CC912}"/>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372126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9BDE0-B2C5-32F8-C423-852B1C06232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CC1878-00E5-AFF4-452D-4106A0B780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5A125A-9D31-E2F5-E8D6-25F09E554304}"/>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BF354517-910A-6E80-CCF7-887C33CA2B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689024-B263-8FE2-4332-1D16B24BD0D5}"/>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116082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E16FC-1C7D-56D0-77D3-B3FDA9D0E8D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441AE5-1725-2F30-D90E-0E27F540E4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DD906B6-81D7-8BAF-4AB3-C58B5E8BABAF}"/>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C8973BF5-EDA9-844E-CB83-97C300469B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97E04E-DF07-3B67-C32B-0F8E9DE56203}"/>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31586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FCA192-CEF5-525E-0294-7F346F6F1E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C24924-F38A-0CF0-CA00-B8ED1C059BF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DDFD2D5-B420-37A2-A807-C7D16E189E5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D1C40D5-292C-4E78-5172-A1772086A7FE}"/>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6" name="フッター プレースホルダー 5">
            <a:extLst>
              <a:ext uri="{FF2B5EF4-FFF2-40B4-BE49-F238E27FC236}">
                <a16:creationId xmlns:a16="http://schemas.microsoft.com/office/drawing/2014/main" id="{8485770B-AC99-59CC-50B9-727F50459B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45DB41-1A5A-C578-A29C-C5AFEA42230A}"/>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66535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52733F-75DE-B934-5670-F9B7630E924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E03FEC-3948-E90B-2CC1-CF7985022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EBF05A4-273D-F73B-5B06-277FAF1255C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916FC06-A09E-8556-4A2C-34FF10E9A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7E12FD6-8A30-FDA5-C470-A3EE2C7FB14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5DC7294-D4D3-CBD9-1D30-A0C4D002E25B}"/>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8" name="フッター プレースホルダー 7">
            <a:extLst>
              <a:ext uri="{FF2B5EF4-FFF2-40B4-BE49-F238E27FC236}">
                <a16:creationId xmlns:a16="http://schemas.microsoft.com/office/drawing/2014/main" id="{8F7C29A4-07B0-BC74-19D3-A105E797740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8B40624-31AB-CE47-CFE8-48CC498F8C14}"/>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83253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FC05C3-A734-FE04-33E6-C8306D08D3C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0929F6-3FA7-1EA7-9CA2-3497919D5E84}"/>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4" name="フッター プレースホルダー 3">
            <a:extLst>
              <a:ext uri="{FF2B5EF4-FFF2-40B4-BE49-F238E27FC236}">
                <a16:creationId xmlns:a16="http://schemas.microsoft.com/office/drawing/2014/main" id="{CF6C6D34-A8ED-878D-4913-2A3CE8BBC94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978F3C8-796E-118D-BA86-E8EC320D6B67}"/>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239654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92F728D-1AF4-C1ED-B4DD-7301314E5B10}"/>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3" name="フッター プレースホルダー 2">
            <a:extLst>
              <a:ext uri="{FF2B5EF4-FFF2-40B4-BE49-F238E27FC236}">
                <a16:creationId xmlns:a16="http://schemas.microsoft.com/office/drawing/2014/main" id="{07B2BAB4-0530-836D-F659-E69B11FA6F1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F71ACC-8496-CC00-E31A-C60B0A8D3BF4}"/>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307086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2F7746-F52A-CF9D-D5F1-23A419B9F77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5816F0-31F5-48A3-459B-43F5883C2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ADA26B3-D9C4-EA77-9F68-C7C7474D0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4C348D-9B5E-B607-0E20-D5634136B69C}"/>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6" name="フッター プレースホルダー 5">
            <a:extLst>
              <a:ext uri="{FF2B5EF4-FFF2-40B4-BE49-F238E27FC236}">
                <a16:creationId xmlns:a16="http://schemas.microsoft.com/office/drawing/2014/main" id="{D74223D9-A006-0505-685F-F6638FE6FEC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E3E58A-09C6-63D7-C1D3-D5ACDF75668F}"/>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273811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AF5DA-E979-1250-6E07-1118D0CB54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3091BB4-A535-73D1-2289-865D12208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52720B0-A390-3E52-C009-3F396C74B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7C0CC4-54AE-2C66-DBB1-86007D50FE6A}"/>
              </a:ext>
            </a:extLst>
          </p:cNvPr>
          <p:cNvSpPr>
            <a:spLocks noGrp="1"/>
          </p:cNvSpPr>
          <p:nvPr>
            <p:ph type="dt" sz="half" idx="10"/>
          </p:nvPr>
        </p:nvSpPr>
        <p:spPr/>
        <p:txBody>
          <a:bodyPr/>
          <a:lstStyle/>
          <a:p>
            <a:fld id="{8734A9CF-C886-AB44-AA84-F313336C5C76}" type="datetimeFigureOut">
              <a:rPr kumimoji="1" lang="ja-JP" altLang="en-US" smtClean="0"/>
              <a:t>2024/12/27</a:t>
            </a:fld>
            <a:endParaRPr kumimoji="1" lang="ja-JP" altLang="en-US"/>
          </a:p>
        </p:txBody>
      </p:sp>
      <p:sp>
        <p:nvSpPr>
          <p:cNvPr id="6" name="フッター プレースホルダー 5">
            <a:extLst>
              <a:ext uri="{FF2B5EF4-FFF2-40B4-BE49-F238E27FC236}">
                <a16:creationId xmlns:a16="http://schemas.microsoft.com/office/drawing/2014/main" id="{5941D0E9-C67A-96D4-835E-0312AE1C292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6ED1BB-21E1-4B8A-24DA-E0FF3C480DEF}"/>
              </a:ext>
            </a:extLst>
          </p:cNvPr>
          <p:cNvSpPr>
            <a:spLocks noGrp="1"/>
          </p:cNvSpPr>
          <p:nvPr>
            <p:ph type="sldNum" sz="quarter" idx="12"/>
          </p:nvPr>
        </p:nvSpPr>
        <p:spPr/>
        <p:txBody>
          <a:body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186149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E6A2822-29CB-4D68-FD36-DD39B8E2F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737219-83FF-9943-9913-B456BA9B7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202C2B-F09C-DD77-1AB5-7D17A5895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34A9CF-C886-AB44-AA84-F313336C5C76}" type="datetimeFigureOut">
              <a:rPr kumimoji="1" lang="ja-JP" altLang="en-US" smtClean="0"/>
              <a:t>2024/12/27</a:t>
            </a:fld>
            <a:endParaRPr kumimoji="1" lang="ja-JP" altLang="en-US"/>
          </a:p>
        </p:txBody>
      </p:sp>
      <p:sp>
        <p:nvSpPr>
          <p:cNvPr id="5" name="フッター プレースホルダー 4">
            <a:extLst>
              <a:ext uri="{FF2B5EF4-FFF2-40B4-BE49-F238E27FC236}">
                <a16:creationId xmlns:a16="http://schemas.microsoft.com/office/drawing/2014/main" id="{AEED6DEE-C8D4-A70F-0338-74A36B0F5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441A877-5488-97FB-ABD9-6BBF9F406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6D0EF2-1266-D349-8AE5-12B3C99DC8E6}" type="slidenum">
              <a:rPr kumimoji="1" lang="ja-JP" altLang="en-US" smtClean="0"/>
              <a:t>‹#›</a:t>
            </a:fld>
            <a:endParaRPr kumimoji="1" lang="ja-JP" altLang="en-US"/>
          </a:p>
        </p:txBody>
      </p:sp>
    </p:spTree>
    <p:extLst>
      <p:ext uri="{BB962C8B-B14F-4D97-AF65-F5344CB8AC3E}">
        <p14:creationId xmlns:p14="http://schemas.microsoft.com/office/powerpoint/2010/main" val="277395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B2F17A4-506F-A52C-8A8D-FE7570785C58}"/>
              </a:ext>
            </a:extLst>
          </p:cNvPr>
          <p:cNvSpPr>
            <a:spLocks noGrp="1"/>
          </p:cNvSpPr>
          <p:nvPr>
            <p:ph type="title"/>
          </p:nvPr>
        </p:nvSpPr>
        <p:spPr>
          <a:xfrm>
            <a:off x="1301337" y="2657063"/>
            <a:ext cx="10515600" cy="1325563"/>
          </a:xfrm>
        </p:spPr>
        <p:txBody>
          <a:bodyPr>
            <a:normAutofit fontScale="90000"/>
          </a:bodyPr>
          <a:lstStyle/>
          <a:p>
            <a:r>
              <a:rPr lang="en-US" altLang="ja-JP" dirty="0"/>
              <a:t>2024</a:t>
            </a:r>
            <a:r>
              <a:rPr lang="ja-JP" altLang="en-US"/>
              <a:t>ダイバーシティ委員会アンケート</a:t>
            </a:r>
            <a:br>
              <a:rPr lang="en-US" altLang="ja-JP" dirty="0"/>
            </a:br>
            <a:r>
              <a:rPr lang="ja-JP" altLang="en-US"/>
              <a:t>まとめ</a:t>
            </a:r>
            <a:br>
              <a:rPr lang="en-US" altLang="ja-JP" dirty="0"/>
            </a:br>
            <a:br>
              <a:rPr lang="en-US" altLang="ja-JP" dirty="0"/>
            </a:br>
            <a:r>
              <a:rPr lang="ja-JP" altLang="en-US"/>
              <a:t>期日</a:t>
            </a:r>
            <a:r>
              <a:rPr lang="en-US" altLang="ja-JP" dirty="0"/>
              <a:t>: 2024</a:t>
            </a:r>
            <a:r>
              <a:rPr lang="ja-JP" altLang="en-US"/>
              <a:t>年</a:t>
            </a:r>
            <a:r>
              <a:rPr lang="en-US" altLang="ja-JP" dirty="0"/>
              <a:t>8</a:t>
            </a:r>
            <a:r>
              <a:rPr lang="ja-JP" altLang="en-US"/>
              <a:t>月</a:t>
            </a:r>
            <a:r>
              <a:rPr lang="en-US" altLang="ja-JP" dirty="0"/>
              <a:t>29</a:t>
            </a:r>
            <a:r>
              <a:rPr lang="ja-JP" altLang="en-US"/>
              <a:t>日～</a:t>
            </a:r>
            <a:r>
              <a:rPr lang="en-US" altLang="ja-JP" dirty="0"/>
              <a:t>10</a:t>
            </a:r>
            <a:r>
              <a:rPr lang="ja-JP" altLang="en-US"/>
              <a:t>月</a:t>
            </a:r>
            <a:r>
              <a:rPr lang="en-US" altLang="ja-JP" dirty="0"/>
              <a:t>2</a:t>
            </a:r>
            <a:r>
              <a:rPr lang="ja-JP" altLang="en-US"/>
              <a:t>日</a:t>
            </a:r>
            <a:br>
              <a:rPr lang="ja-JP" altLang="en-US"/>
            </a:br>
            <a:r>
              <a:rPr lang="ja-JP" altLang="en-US"/>
              <a:t>回答者数：</a:t>
            </a:r>
            <a:r>
              <a:rPr lang="en-US" altLang="ja-JP" dirty="0"/>
              <a:t>743</a:t>
            </a:r>
            <a:r>
              <a:rPr lang="ja-JP" altLang="en-US"/>
              <a:t>名（</a:t>
            </a:r>
            <a:r>
              <a:rPr lang="en-US" altLang="ja-JP" dirty="0"/>
              <a:t>11.2%</a:t>
            </a:r>
            <a:r>
              <a:rPr lang="ja-JP" altLang="en-US"/>
              <a:t>）</a:t>
            </a:r>
            <a:br>
              <a:rPr lang="ja-JP" altLang="en-US"/>
            </a:br>
            <a:r>
              <a:rPr lang="ja-JP" altLang="en-US"/>
              <a:t>アンケート依頼人数：その時点の正会員数　</a:t>
            </a:r>
            <a:r>
              <a:rPr lang="en-US" altLang="ja-JP" dirty="0"/>
              <a:t>6,615</a:t>
            </a:r>
            <a:r>
              <a:rPr lang="ja-JP" altLang="en-US"/>
              <a:t>名</a:t>
            </a:r>
          </a:p>
        </p:txBody>
      </p:sp>
    </p:spTree>
    <p:extLst>
      <p:ext uri="{BB962C8B-B14F-4D97-AF65-F5344CB8AC3E}">
        <p14:creationId xmlns:p14="http://schemas.microsoft.com/office/powerpoint/2010/main" val="95926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グラフ, 棒グラフ&#10;&#10;自動的に生成された説明">
            <a:extLst>
              <a:ext uri="{FF2B5EF4-FFF2-40B4-BE49-F238E27FC236}">
                <a16:creationId xmlns:a16="http://schemas.microsoft.com/office/drawing/2014/main" id="{32F09F1F-2E15-28F2-59AF-0E0B10DC7352}"/>
              </a:ext>
            </a:extLst>
          </p:cNvPr>
          <p:cNvPicPr>
            <a:picLocks noChangeAspect="1"/>
          </p:cNvPicPr>
          <p:nvPr/>
        </p:nvPicPr>
        <p:blipFill>
          <a:blip r:embed="rId2"/>
          <a:stretch>
            <a:fillRect/>
          </a:stretch>
        </p:blipFill>
        <p:spPr>
          <a:xfrm>
            <a:off x="643467" y="1596761"/>
            <a:ext cx="5291666" cy="3664477"/>
          </a:xfrm>
          <a:prstGeom prst="rect">
            <a:avLst/>
          </a:prstGeom>
        </p:spPr>
      </p:pic>
      <p:pic>
        <p:nvPicPr>
          <p:cNvPr id="3" name="図 2" descr="テーブル&#10;&#10;自動的に生成された説明">
            <a:extLst>
              <a:ext uri="{FF2B5EF4-FFF2-40B4-BE49-F238E27FC236}">
                <a16:creationId xmlns:a16="http://schemas.microsoft.com/office/drawing/2014/main" id="{11841127-CA5E-6CDE-1107-32CD4CD1B428}"/>
              </a:ext>
            </a:extLst>
          </p:cNvPr>
          <p:cNvPicPr>
            <a:picLocks noChangeAspect="1"/>
          </p:cNvPicPr>
          <p:nvPr/>
        </p:nvPicPr>
        <p:blipFill>
          <a:blip r:embed="rId3"/>
          <a:stretch>
            <a:fillRect/>
          </a:stretch>
        </p:blipFill>
        <p:spPr>
          <a:xfrm>
            <a:off x="6256865" y="2668323"/>
            <a:ext cx="5291667" cy="1521354"/>
          </a:xfrm>
          <a:prstGeom prst="rect">
            <a:avLst/>
          </a:prstGeom>
        </p:spPr>
      </p:pic>
      <p:sp>
        <p:nvSpPr>
          <p:cNvPr id="6" name="テキスト ボックス 5">
            <a:extLst>
              <a:ext uri="{FF2B5EF4-FFF2-40B4-BE49-F238E27FC236}">
                <a16:creationId xmlns:a16="http://schemas.microsoft.com/office/drawing/2014/main" id="{3DD49B6D-82B5-A7C6-9FB1-C17699CAF4E5}"/>
              </a:ext>
            </a:extLst>
          </p:cNvPr>
          <p:cNvSpPr txBox="1"/>
          <p:nvPr/>
        </p:nvSpPr>
        <p:spPr>
          <a:xfrm>
            <a:off x="685800" y="185738"/>
            <a:ext cx="481222" cy="369332"/>
          </a:xfrm>
          <a:prstGeom prst="rect">
            <a:avLst/>
          </a:prstGeom>
          <a:noFill/>
        </p:spPr>
        <p:txBody>
          <a:bodyPr wrap="none" rtlCol="0">
            <a:spAutoFit/>
          </a:bodyPr>
          <a:lstStyle/>
          <a:p>
            <a:r>
              <a:rPr kumimoji="1" lang="en-US" altLang="ja-JP" dirty="0"/>
              <a:t>Q8</a:t>
            </a:r>
          </a:p>
        </p:txBody>
      </p:sp>
    </p:spTree>
    <p:extLst>
      <p:ext uri="{BB962C8B-B14F-4D97-AF65-F5344CB8AC3E}">
        <p14:creationId xmlns:p14="http://schemas.microsoft.com/office/powerpoint/2010/main" val="141896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B161706-099B-9196-3193-894FED71A5F5}"/>
              </a:ext>
            </a:extLst>
          </p:cNvPr>
          <p:cNvPicPr>
            <a:picLocks noChangeAspect="1"/>
          </p:cNvPicPr>
          <p:nvPr/>
        </p:nvPicPr>
        <p:blipFill>
          <a:blip r:embed="rId2"/>
          <a:stretch>
            <a:fillRect/>
          </a:stretch>
        </p:blipFill>
        <p:spPr>
          <a:xfrm>
            <a:off x="392013" y="488092"/>
            <a:ext cx="5915669" cy="5881816"/>
          </a:xfrm>
          <a:prstGeom prst="rect">
            <a:avLst/>
          </a:prstGeom>
        </p:spPr>
      </p:pic>
      <p:sp>
        <p:nvSpPr>
          <p:cNvPr id="3" name="テキスト ボックス 2">
            <a:extLst>
              <a:ext uri="{FF2B5EF4-FFF2-40B4-BE49-F238E27FC236}">
                <a16:creationId xmlns:a16="http://schemas.microsoft.com/office/drawing/2014/main" id="{E0EE3999-9BF4-70E2-C896-40F02F996077}"/>
              </a:ext>
            </a:extLst>
          </p:cNvPr>
          <p:cNvSpPr txBox="1"/>
          <p:nvPr/>
        </p:nvSpPr>
        <p:spPr>
          <a:xfrm>
            <a:off x="6512011" y="488092"/>
            <a:ext cx="5202194" cy="1200329"/>
          </a:xfrm>
          <a:prstGeom prst="rect">
            <a:avLst/>
          </a:prstGeom>
          <a:noFill/>
        </p:spPr>
        <p:txBody>
          <a:bodyPr wrap="square" rtlCol="0">
            <a:spAutoFit/>
          </a:bodyPr>
          <a:lstStyle/>
          <a:p>
            <a:r>
              <a:rPr kumimoji="1" lang="en-US" altLang="ja-JP" dirty="0"/>
              <a:t>Q</a:t>
            </a:r>
            <a:r>
              <a:rPr kumimoji="1" lang="ja-JP" altLang="en-US"/>
              <a:t>９</a:t>
            </a:r>
            <a:endParaRPr kumimoji="1" lang="en-US" altLang="ja-JP" dirty="0"/>
          </a:p>
          <a:p>
            <a:r>
              <a:rPr lang="ja-JP" altLang="en-US"/>
              <a:t>回答者のほぼ半数が評議員資格審査のために業績基準が設けられているのを「知っている」と回答</a:t>
            </a:r>
            <a:r>
              <a:rPr lang="en-US" altLang="ja-JP" dirty="0"/>
              <a:t>.</a:t>
            </a:r>
            <a:endParaRPr kumimoji="1" lang="ja-JP" altLang="en-US"/>
          </a:p>
        </p:txBody>
      </p:sp>
      <p:sp>
        <p:nvSpPr>
          <p:cNvPr id="4" name="テキスト ボックス 3">
            <a:extLst>
              <a:ext uri="{FF2B5EF4-FFF2-40B4-BE49-F238E27FC236}">
                <a16:creationId xmlns:a16="http://schemas.microsoft.com/office/drawing/2014/main" id="{70D7B47F-8DDA-AF2D-47E0-4D2F52F1AAFA}"/>
              </a:ext>
            </a:extLst>
          </p:cNvPr>
          <p:cNvSpPr txBox="1"/>
          <p:nvPr/>
        </p:nvSpPr>
        <p:spPr>
          <a:xfrm>
            <a:off x="6512011" y="1915298"/>
            <a:ext cx="5202194" cy="646331"/>
          </a:xfrm>
          <a:prstGeom prst="rect">
            <a:avLst/>
          </a:prstGeom>
          <a:noFill/>
        </p:spPr>
        <p:txBody>
          <a:bodyPr wrap="square" rtlCol="0">
            <a:spAutoFit/>
          </a:bodyPr>
          <a:lstStyle/>
          <a:p>
            <a:r>
              <a:rPr kumimoji="1" lang="en-US" altLang="ja-JP" dirty="0"/>
              <a:t>Q10</a:t>
            </a:r>
            <a:r>
              <a:rPr kumimoji="1" lang="ja-JP" altLang="en-US"/>
              <a:t>を見ると評議員と回答した会員は</a:t>
            </a:r>
            <a:r>
              <a:rPr kumimoji="1" lang="en-US" altLang="ja-JP" dirty="0"/>
              <a:t>184</a:t>
            </a:r>
            <a:r>
              <a:rPr kumimoji="1" lang="ja-JP" altLang="en-US"/>
              <a:t>名であり</a:t>
            </a:r>
            <a:r>
              <a:rPr kumimoji="1" lang="en-US" altLang="ja-JP" dirty="0"/>
              <a:t>, </a:t>
            </a:r>
            <a:r>
              <a:rPr kumimoji="1" lang="ja-JP" altLang="en-US"/>
              <a:t>全員「知っている」と回答している</a:t>
            </a:r>
            <a:r>
              <a:rPr kumimoji="1" lang="en-US" altLang="ja-JP" dirty="0"/>
              <a:t>.</a:t>
            </a:r>
            <a:endParaRPr kumimoji="1" lang="ja-JP" altLang="en-US"/>
          </a:p>
        </p:txBody>
      </p:sp>
      <p:sp>
        <p:nvSpPr>
          <p:cNvPr id="5" name="テキスト ボックス 4">
            <a:extLst>
              <a:ext uri="{FF2B5EF4-FFF2-40B4-BE49-F238E27FC236}">
                <a16:creationId xmlns:a16="http://schemas.microsoft.com/office/drawing/2014/main" id="{E7B76EC6-AD7E-5F1E-8471-6229B5D9A3BE}"/>
              </a:ext>
            </a:extLst>
          </p:cNvPr>
          <p:cNvSpPr txBox="1"/>
          <p:nvPr/>
        </p:nvSpPr>
        <p:spPr>
          <a:xfrm>
            <a:off x="6512011" y="2788506"/>
            <a:ext cx="5053913" cy="2031325"/>
          </a:xfrm>
          <a:prstGeom prst="rect">
            <a:avLst/>
          </a:prstGeom>
          <a:noFill/>
        </p:spPr>
        <p:txBody>
          <a:bodyPr wrap="square" rtlCol="0">
            <a:spAutoFit/>
          </a:bodyPr>
          <a:lstStyle/>
          <a:p>
            <a:r>
              <a:rPr lang="ja-JP" altLang="en-US"/>
              <a:t>非評議員の</a:t>
            </a:r>
            <a:r>
              <a:rPr lang="en-US" altLang="ja-JP" dirty="0"/>
              <a:t>180</a:t>
            </a:r>
            <a:r>
              <a:rPr lang="ja-JP" altLang="en-US"/>
              <a:t>名が「知っている」と回答</a:t>
            </a:r>
            <a:endParaRPr lang="en-US" altLang="ja-JP" dirty="0"/>
          </a:p>
          <a:p>
            <a:r>
              <a:rPr kumimoji="1" lang="ja-JP" altLang="en-US"/>
              <a:t>これは非評議員</a:t>
            </a:r>
            <a:r>
              <a:rPr kumimoji="1" lang="en-US" altLang="ja-JP" dirty="0"/>
              <a:t>555</a:t>
            </a:r>
            <a:r>
              <a:rPr kumimoji="1" lang="ja-JP" altLang="en-US"/>
              <a:t>名の</a:t>
            </a:r>
            <a:r>
              <a:rPr kumimoji="1" lang="en-US" altLang="ja-JP" dirty="0"/>
              <a:t>32.4%</a:t>
            </a:r>
            <a:r>
              <a:rPr kumimoji="1" lang="ja-JP" altLang="en-US"/>
              <a:t>であり</a:t>
            </a:r>
            <a:r>
              <a:rPr kumimoji="1" lang="en-US" altLang="ja-JP" dirty="0"/>
              <a:t>, </a:t>
            </a:r>
            <a:r>
              <a:rPr kumimoji="1" lang="ja-JP" altLang="en-US"/>
              <a:t>非評議員のうち</a:t>
            </a:r>
            <a:r>
              <a:rPr kumimoji="1" lang="en-US" altLang="ja-JP" dirty="0"/>
              <a:t>2/3</a:t>
            </a:r>
            <a:r>
              <a:rPr kumimoji="1" lang="ja-JP" altLang="en-US"/>
              <a:t>の会員は業績基準について「知らない」という結果でした</a:t>
            </a:r>
            <a:r>
              <a:rPr kumimoji="1" lang="en-US" altLang="ja-JP" dirty="0"/>
              <a:t>. </a:t>
            </a:r>
          </a:p>
          <a:p>
            <a:r>
              <a:rPr lang="ja-JP" altLang="en-US"/>
              <a:t>おそらく</a:t>
            </a:r>
            <a:r>
              <a:rPr lang="en-US" altLang="ja-JP" dirty="0"/>
              <a:t>, </a:t>
            </a:r>
            <a:r>
              <a:rPr lang="ja-JP" altLang="en-US"/>
              <a:t>この</a:t>
            </a:r>
            <a:r>
              <a:rPr lang="en-US" altLang="ja-JP" dirty="0"/>
              <a:t>375</a:t>
            </a:r>
            <a:r>
              <a:rPr lang="ja-JP" altLang="en-US"/>
              <a:t>名に関しては</a:t>
            </a:r>
            <a:r>
              <a:rPr lang="en-US" altLang="ja-JP" dirty="0"/>
              <a:t>, </a:t>
            </a:r>
            <a:r>
              <a:rPr lang="ja-JP" altLang="en-US"/>
              <a:t>評議員資格そのものを知らないか</a:t>
            </a:r>
            <a:r>
              <a:rPr lang="en-US" altLang="ja-JP" dirty="0"/>
              <a:t>, </a:t>
            </a:r>
            <a:r>
              <a:rPr lang="ja-JP" altLang="en-US"/>
              <a:t>興味がないものと推察される</a:t>
            </a:r>
            <a:r>
              <a:rPr lang="en-US" altLang="ja-JP" dirty="0"/>
              <a:t>.</a:t>
            </a:r>
            <a:endParaRPr kumimoji="1" lang="ja-JP" altLang="en-US"/>
          </a:p>
        </p:txBody>
      </p:sp>
    </p:spTree>
    <p:extLst>
      <p:ext uri="{BB962C8B-B14F-4D97-AF65-F5344CB8AC3E}">
        <p14:creationId xmlns:p14="http://schemas.microsoft.com/office/powerpoint/2010/main" val="236664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8D2E913-5177-0AE9-AE84-75F425AD5034}"/>
              </a:ext>
            </a:extLst>
          </p:cNvPr>
          <p:cNvPicPr>
            <a:picLocks noChangeAspect="1"/>
          </p:cNvPicPr>
          <p:nvPr/>
        </p:nvPicPr>
        <p:blipFill>
          <a:blip r:embed="rId2"/>
          <a:stretch>
            <a:fillRect/>
          </a:stretch>
        </p:blipFill>
        <p:spPr>
          <a:xfrm>
            <a:off x="432219" y="648729"/>
            <a:ext cx="6258966" cy="5560541"/>
          </a:xfrm>
          <a:prstGeom prst="rect">
            <a:avLst/>
          </a:prstGeom>
        </p:spPr>
      </p:pic>
      <p:sp>
        <p:nvSpPr>
          <p:cNvPr id="3" name="テキスト ボックス 2">
            <a:extLst>
              <a:ext uri="{FF2B5EF4-FFF2-40B4-BE49-F238E27FC236}">
                <a16:creationId xmlns:a16="http://schemas.microsoft.com/office/drawing/2014/main" id="{D775F3F8-369A-9E40-4F56-FE43DD6A9DCA}"/>
              </a:ext>
            </a:extLst>
          </p:cNvPr>
          <p:cNvSpPr txBox="1"/>
          <p:nvPr/>
        </p:nvSpPr>
        <p:spPr>
          <a:xfrm>
            <a:off x="6870357" y="648729"/>
            <a:ext cx="4893275" cy="646331"/>
          </a:xfrm>
          <a:prstGeom prst="rect">
            <a:avLst/>
          </a:prstGeom>
          <a:noFill/>
        </p:spPr>
        <p:txBody>
          <a:bodyPr wrap="square" rtlCol="0">
            <a:spAutoFit/>
          </a:bodyPr>
          <a:lstStyle/>
          <a:p>
            <a:r>
              <a:rPr kumimoji="1" lang="en-US" altLang="ja-JP" dirty="0"/>
              <a:t>Q10</a:t>
            </a:r>
          </a:p>
          <a:p>
            <a:r>
              <a:rPr lang="ja-JP" altLang="en-US"/>
              <a:t>評議員</a:t>
            </a:r>
            <a:r>
              <a:rPr lang="en-US" altLang="ja-JP" dirty="0"/>
              <a:t>184</a:t>
            </a:r>
            <a:r>
              <a:rPr lang="ja-JP" altLang="en-US"/>
              <a:t>名</a:t>
            </a:r>
            <a:r>
              <a:rPr lang="en-US" altLang="ja-JP" dirty="0"/>
              <a:t>, </a:t>
            </a:r>
            <a:r>
              <a:rPr lang="ja-JP" altLang="en-US"/>
              <a:t>非評議員</a:t>
            </a:r>
            <a:r>
              <a:rPr lang="en-US" altLang="ja-JP" dirty="0"/>
              <a:t>555</a:t>
            </a:r>
            <a:r>
              <a:rPr lang="ja-JP" altLang="en-US"/>
              <a:t>名</a:t>
            </a:r>
            <a:endParaRPr kumimoji="1" lang="ja-JP" altLang="en-US"/>
          </a:p>
        </p:txBody>
      </p:sp>
      <p:sp>
        <p:nvSpPr>
          <p:cNvPr id="4" name="テキスト ボックス 3">
            <a:extLst>
              <a:ext uri="{FF2B5EF4-FFF2-40B4-BE49-F238E27FC236}">
                <a16:creationId xmlns:a16="http://schemas.microsoft.com/office/drawing/2014/main" id="{C820FA87-1B4B-1837-9BB2-42EB4A537CCB}"/>
              </a:ext>
            </a:extLst>
          </p:cNvPr>
          <p:cNvSpPr txBox="1"/>
          <p:nvPr/>
        </p:nvSpPr>
        <p:spPr>
          <a:xfrm>
            <a:off x="6870357" y="1507524"/>
            <a:ext cx="4893275" cy="646331"/>
          </a:xfrm>
          <a:prstGeom prst="rect">
            <a:avLst/>
          </a:prstGeom>
          <a:noFill/>
        </p:spPr>
        <p:txBody>
          <a:bodyPr wrap="square" rtlCol="0">
            <a:spAutoFit/>
          </a:bodyPr>
          <a:lstStyle/>
          <a:p>
            <a:r>
              <a:rPr kumimoji="1" lang="ja-JP" altLang="en-US"/>
              <a:t>肺癌学会のホームページによれば</a:t>
            </a:r>
            <a:r>
              <a:rPr kumimoji="1" lang="en-US" altLang="ja-JP" dirty="0"/>
              <a:t>, </a:t>
            </a:r>
            <a:r>
              <a:rPr kumimoji="1" lang="ja-JP" altLang="en-US"/>
              <a:t>評議員数は</a:t>
            </a:r>
            <a:r>
              <a:rPr kumimoji="1" lang="en-US" altLang="ja-JP" dirty="0"/>
              <a:t>341</a:t>
            </a:r>
            <a:r>
              <a:rPr kumimoji="1" lang="ja-JP" altLang="en-US"/>
              <a:t>名</a:t>
            </a:r>
            <a:r>
              <a:rPr kumimoji="1" lang="en-US" altLang="ja-JP" dirty="0"/>
              <a:t>, </a:t>
            </a:r>
            <a:r>
              <a:rPr kumimoji="1" lang="ja-JP" altLang="en-US"/>
              <a:t>非評議員数は</a:t>
            </a:r>
            <a:r>
              <a:rPr kumimoji="1" lang="en-US" altLang="ja-JP" dirty="0"/>
              <a:t>7000</a:t>
            </a:r>
            <a:r>
              <a:rPr kumimoji="1" lang="ja-JP" altLang="en-US"/>
              <a:t>名前後</a:t>
            </a:r>
          </a:p>
        </p:txBody>
      </p:sp>
      <p:sp>
        <p:nvSpPr>
          <p:cNvPr id="5" name="テキスト ボックス 4">
            <a:extLst>
              <a:ext uri="{FF2B5EF4-FFF2-40B4-BE49-F238E27FC236}">
                <a16:creationId xmlns:a16="http://schemas.microsoft.com/office/drawing/2014/main" id="{0B1B4E9F-71C7-2646-120D-896C170C2437}"/>
              </a:ext>
            </a:extLst>
          </p:cNvPr>
          <p:cNvSpPr txBox="1"/>
          <p:nvPr/>
        </p:nvSpPr>
        <p:spPr>
          <a:xfrm>
            <a:off x="6870357" y="2366319"/>
            <a:ext cx="4893275" cy="923330"/>
          </a:xfrm>
          <a:prstGeom prst="rect">
            <a:avLst/>
          </a:prstGeom>
          <a:noFill/>
        </p:spPr>
        <p:txBody>
          <a:bodyPr wrap="square" rtlCol="0">
            <a:spAutoFit/>
          </a:bodyPr>
          <a:lstStyle/>
          <a:p>
            <a:r>
              <a:rPr kumimoji="1" lang="ja-JP" altLang="en-US"/>
              <a:t>アンケート</a:t>
            </a:r>
            <a:r>
              <a:rPr lang="ja-JP" altLang="en-US"/>
              <a:t>に回答したのは</a:t>
            </a:r>
            <a:r>
              <a:rPr lang="en-US" altLang="ja-JP" dirty="0"/>
              <a:t>, </a:t>
            </a:r>
            <a:r>
              <a:rPr lang="ja-JP" altLang="en-US"/>
              <a:t>評議員の</a:t>
            </a:r>
            <a:r>
              <a:rPr lang="en-US" altLang="ja-JP" dirty="0"/>
              <a:t>54</a:t>
            </a:r>
            <a:r>
              <a:rPr lang="ja-JP" altLang="en-US"/>
              <a:t>％（</a:t>
            </a:r>
            <a:r>
              <a:rPr lang="en-US" altLang="ja-JP" dirty="0"/>
              <a:t>184/341</a:t>
            </a:r>
            <a:r>
              <a:rPr lang="ja-JP" altLang="en-US"/>
              <a:t>）</a:t>
            </a:r>
            <a:r>
              <a:rPr lang="en-US" altLang="ja-JP" dirty="0"/>
              <a:t>, </a:t>
            </a:r>
            <a:r>
              <a:rPr lang="ja-JP" altLang="en-US"/>
              <a:t>非評議員の</a:t>
            </a:r>
            <a:r>
              <a:rPr lang="en-US" altLang="ja-JP" dirty="0"/>
              <a:t>8</a:t>
            </a:r>
            <a:r>
              <a:rPr lang="ja-JP" altLang="en-US"/>
              <a:t>％となり</a:t>
            </a:r>
            <a:r>
              <a:rPr lang="en-US" altLang="ja-JP" dirty="0"/>
              <a:t>, </a:t>
            </a:r>
            <a:r>
              <a:rPr lang="ja-JP" altLang="en-US"/>
              <a:t>著しい回答者層の偏在が垣間見える</a:t>
            </a:r>
            <a:r>
              <a:rPr lang="en-US" altLang="ja-JP" dirty="0"/>
              <a:t>. </a:t>
            </a:r>
          </a:p>
        </p:txBody>
      </p:sp>
      <p:sp>
        <p:nvSpPr>
          <p:cNvPr id="6" name="テキスト ボックス 5">
            <a:extLst>
              <a:ext uri="{FF2B5EF4-FFF2-40B4-BE49-F238E27FC236}">
                <a16:creationId xmlns:a16="http://schemas.microsoft.com/office/drawing/2014/main" id="{19B74A19-B230-629E-C90E-13803C946A99}"/>
              </a:ext>
            </a:extLst>
          </p:cNvPr>
          <p:cNvSpPr txBox="1"/>
          <p:nvPr/>
        </p:nvSpPr>
        <p:spPr>
          <a:xfrm>
            <a:off x="6870357" y="3502113"/>
            <a:ext cx="4893275" cy="923330"/>
          </a:xfrm>
          <a:prstGeom prst="rect">
            <a:avLst/>
          </a:prstGeom>
          <a:noFill/>
        </p:spPr>
        <p:txBody>
          <a:bodyPr wrap="square" rtlCol="0">
            <a:spAutoFit/>
          </a:bodyPr>
          <a:lstStyle/>
          <a:p>
            <a:r>
              <a:rPr lang="ja-JP" altLang="en-US"/>
              <a:t>非評議員の会員にどのように肺癌学会の活動や運営に興味を持っていただけるよう働きかけるかが課題</a:t>
            </a:r>
            <a:r>
              <a:rPr lang="en-US" altLang="ja-JP" dirty="0"/>
              <a:t>.</a:t>
            </a:r>
          </a:p>
        </p:txBody>
      </p:sp>
    </p:spTree>
    <p:extLst>
      <p:ext uri="{BB962C8B-B14F-4D97-AF65-F5344CB8AC3E}">
        <p14:creationId xmlns:p14="http://schemas.microsoft.com/office/powerpoint/2010/main" val="284277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81FE6AF-DAB0-26F2-9889-59DCE005EAA1}"/>
              </a:ext>
            </a:extLst>
          </p:cNvPr>
          <p:cNvPicPr>
            <a:picLocks noChangeAspect="1"/>
          </p:cNvPicPr>
          <p:nvPr/>
        </p:nvPicPr>
        <p:blipFill>
          <a:blip r:embed="rId2"/>
          <a:stretch>
            <a:fillRect/>
          </a:stretch>
        </p:blipFill>
        <p:spPr>
          <a:xfrm>
            <a:off x="263316" y="375369"/>
            <a:ext cx="5832684" cy="6107262"/>
          </a:xfrm>
          <a:prstGeom prst="rect">
            <a:avLst/>
          </a:prstGeom>
        </p:spPr>
      </p:pic>
      <p:sp>
        <p:nvSpPr>
          <p:cNvPr id="3" name="テキスト ボックス 2">
            <a:extLst>
              <a:ext uri="{FF2B5EF4-FFF2-40B4-BE49-F238E27FC236}">
                <a16:creationId xmlns:a16="http://schemas.microsoft.com/office/drawing/2014/main" id="{5671ECB8-07AB-AA32-BE38-9CB3682418CE}"/>
              </a:ext>
            </a:extLst>
          </p:cNvPr>
          <p:cNvSpPr txBox="1"/>
          <p:nvPr/>
        </p:nvSpPr>
        <p:spPr>
          <a:xfrm>
            <a:off x="6301946" y="469557"/>
            <a:ext cx="5214551" cy="923330"/>
          </a:xfrm>
          <a:prstGeom prst="rect">
            <a:avLst/>
          </a:prstGeom>
          <a:noFill/>
        </p:spPr>
        <p:txBody>
          <a:bodyPr wrap="square" rtlCol="0">
            <a:spAutoFit/>
          </a:bodyPr>
          <a:lstStyle/>
          <a:p>
            <a:r>
              <a:rPr kumimoji="1" lang="en-US" altLang="ja-JP" dirty="0"/>
              <a:t>Q11</a:t>
            </a:r>
          </a:p>
          <a:p>
            <a:r>
              <a:rPr lang="ja-JP" altLang="en-US"/>
              <a:t>評議員の</a:t>
            </a:r>
            <a:r>
              <a:rPr lang="en-US" altLang="ja-JP" dirty="0"/>
              <a:t>184</a:t>
            </a:r>
            <a:r>
              <a:rPr lang="ja-JP" altLang="en-US"/>
              <a:t>名はスキップ</a:t>
            </a:r>
            <a:r>
              <a:rPr lang="en-US" altLang="ja-JP" dirty="0"/>
              <a:t>, </a:t>
            </a:r>
            <a:r>
              <a:rPr lang="ja-JP" altLang="en-US"/>
              <a:t>非評議員</a:t>
            </a:r>
            <a:r>
              <a:rPr lang="en-US" altLang="ja-JP" dirty="0"/>
              <a:t>555</a:t>
            </a:r>
            <a:r>
              <a:rPr lang="ja-JP" altLang="en-US"/>
              <a:t>名のうち</a:t>
            </a:r>
            <a:r>
              <a:rPr lang="en-US" altLang="ja-JP" dirty="0"/>
              <a:t>8</a:t>
            </a:r>
            <a:r>
              <a:rPr lang="ja-JP" altLang="en-US"/>
              <a:t>名が回答をスキップ</a:t>
            </a:r>
            <a:r>
              <a:rPr lang="en-US" altLang="ja-JP" dirty="0"/>
              <a:t>.</a:t>
            </a:r>
            <a:endParaRPr kumimoji="1" lang="ja-JP" altLang="en-US"/>
          </a:p>
        </p:txBody>
      </p:sp>
      <p:sp>
        <p:nvSpPr>
          <p:cNvPr id="4" name="テキスト ボックス 3">
            <a:extLst>
              <a:ext uri="{FF2B5EF4-FFF2-40B4-BE49-F238E27FC236}">
                <a16:creationId xmlns:a16="http://schemas.microsoft.com/office/drawing/2014/main" id="{6FF5463A-02AF-DAE7-D768-E73DDCA51EB5}"/>
              </a:ext>
            </a:extLst>
          </p:cNvPr>
          <p:cNvSpPr txBox="1"/>
          <p:nvPr/>
        </p:nvSpPr>
        <p:spPr>
          <a:xfrm>
            <a:off x="6301946" y="1581665"/>
            <a:ext cx="5461686" cy="1754326"/>
          </a:xfrm>
          <a:prstGeom prst="rect">
            <a:avLst/>
          </a:prstGeom>
          <a:noFill/>
        </p:spPr>
        <p:txBody>
          <a:bodyPr wrap="square" rtlCol="0">
            <a:spAutoFit/>
          </a:bodyPr>
          <a:lstStyle/>
          <a:p>
            <a:r>
              <a:rPr kumimoji="1" lang="en-US" altLang="ja-JP" dirty="0"/>
              <a:t>Q9</a:t>
            </a:r>
            <a:r>
              <a:rPr kumimoji="1" lang="ja-JP" altLang="en-US"/>
              <a:t>で業績基準を「知っている」と回答した非評議員会員</a:t>
            </a:r>
            <a:r>
              <a:rPr kumimoji="1" lang="en-US" altLang="ja-JP" dirty="0"/>
              <a:t>180</a:t>
            </a:r>
            <a:r>
              <a:rPr kumimoji="1" lang="ja-JP" altLang="en-US"/>
              <a:t>名のうち</a:t>
            </a:r>
            <a:r>
              <a:rPr kumimoji="1" lang="en-US" altLang="ja-JP" dirty="0"/>
              <a:t>, </a:t>
            </a:r>
            <a:r>
              <a:rPr kumimoji="1" lang="ja-JP" altLang="en-US"/>
              <a:t>「</a:t>
            </a:r>
            <a:r>
              <a:rPr lang="ja-JP" altLang="en-US"/>
              <a:t>立候補したい」と考えている会員は</a:t>
            </a:r>
            <a:r>
              <a:rPr lang="en-US" altLang="ja-JP" dirty="0"/>
              <a:t>102</a:t>
            </a:r>
            <a:r>
              <a:rPr lang="ja-JP" altLang="en-US"/>
              <a:t>名（</a:t>
            </a:r>
            <a:r>
              <a:rPr lang="en-US" altLang="ja-JP" dirty="0"/>
              <a:t>57%</a:t>
            </a:r>
            <a:r>
              <a:rPr lang="ja-JP" altLang="en-US"/>
              <a:t>）として良いだろう</a:t>
            </a:r>
            <a:r>
              <a:rPr lang="en-US" altLang="ja-JP" dirty="0"/>
              <a:t>. 43%</a:t>
            </a:r>
            <a:r>
              <a:rPr lang="ja-JP" altLang="en-US"/>
              <a:t>は</a:t>
            </a:r>
            <a:r>
              <a:rPr lang="en-US" altLang="ja-JP" dirty="0"/>
              <a:t>, </a:t>
            </a:r>
            <a:r>
              <a:rPr lang="ja-JP" altLang="en-US"/>
              <a:t>業績基準について調べて知っているにも関わらず</a:t>
            </a:r>
            <a:r>
              <a:rPr lang="en-US" altLang="ja-JP" dirty="0"/>
              <a:t>, </a:t>
            </a:r>
            <a:r>
              <a:rPr lang="ja-JP" altLang="en-US"/>
              <a:t>「立候補したくない」もしくは「わからない」と回答</a:t>
            </a:r>
            <a:r>
              <a:rPr lang="en-US" altLang="ja-JP" dirty="0"/>
              <a:t>. </a:t>
            </a:r>
          </a:p>
        </p:txBody>
      </p:sp>
      <p:sp>
        <p:nvSpPr>
          <p:cNvPr id="5" name="テキスト ボックス 4">
            <a:extLst>
              <a:ext uri="{FF2B5EF4-FFF2-40B4-BE49-F238E27FC236}">
                <a16:creationId xmlns:a16="http://schemas.microsoft.com/office/drawing/2014/main" id="{9F1BDD04-3B88-5230-23FA-C931C5A1C640}"/>
              </a:ext>
            </a:extLst>
          </p:cNvPr>
          <p:cNvSpPr txBox="1"/>
          <p:nvPr/>
        </p:nvSpPr>
        <p:spPr>
          <a:xfrm>
            <a:off x="6301946" y="3534701"/>
            <a:ext cx="5103340" cy="1200329"/>
          </a:xfrm>
          <a:prstGeom prst="rect">
            <a:avLst/>
          </a:prstGeom>
          <a:noFill/>
        </p:spPr>
        <p:txBody>
          <a:bodyPr wrap="square" rtlCol="0">
            <a:spAutoFit/>
          </a:bodyPr>
          <a:lstStyle/>
          <a:p>
            <a:r>
              <a:rPr lang="ja-JP" altLang="en-US"/>
              <a:t>「立候補したくない」もしくは「わからない」と回答した会員は少なくともアンケートには答えている</a:t>
            </a:r>
            <a:r>
              <a:rPr lang="en-US" altLang="ja-JP" dirty="0"/>
              <a:t>. </a:t>
            </a:r>
            <a:r>
              <a:rPr lang="ja-JP" altLang="en-US"/>
              <a:t>何か動機があれば</a:t>
            </a:r>
            <a:r>
              <a:rPr lang="en-US" altLang="ja-JP" dirty="0"/>
              <a:t>, </a:t>
            </a:r>
            <a:r>
              <a:rPr lang="ja-JP" altLang="en-US"/>
              <a:t>「立候補したい」となる可能性は十分にあると思われる</a:t>
            </a:r>
            <a:r>
              <a:rPr lang="en-US" altLang="ja-JP" dirty="0"/>
              <a:t>.</a:t>
            </a:r>
            <a:endParaRPr kumimoji="1" lang="ja-JP" altLang="en-US"/>
          </a:p>
        </p:txBody>
      </p:sp>
    </p:spTree>
    <p:extLst>
      <p:ext uri="{BB962C8B-B14F-4D97-AF65-F5344CB8AC3E}">
        <p14:creationId xmlns:p14="http://schemas.microsoft.com/office/powerpoint/2010/main" val="10556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5132CAE-A7FD-19C5-2AAD-0EF897FB0EC6}"/>
              </a:ext>
            </a:extLst>
          </p:cNvPr>
          <p:cNvPicPr>
            <a:picLocks noChangeAspect="1"/>
          </p:cNvPicPr>
          <p:nvPr/>
        </p:nvPicPr>
        <p:blipFill>
          <a:blip r:embed="rId2"/>
          <a:srcRect l="2550" t="1285" r="2098" b="40246"/>
          <a:stretch/>
        </p:blipFill>
        <p:spPr>
          <a:xfrm>
            <a:off x="422904" y="271848"/>
            <a:ext cx="5283068" cy="4905633"/>
          </a:xfrm>
          <a:prstGeom prst="rect">
            <a:avLst/>
          </a:prstGeom>
        </p:spPr>
      </p:pic>
      <p:pic>
        <p:nvPicPr>
          <p:cNvPr id="3" name="図 2">
            <a:extLst>
              <a:ext uri="{FF2B5EF4-FFF2-40B4-BE49-F238E27FC236}">
                <a16:creationId xmlns:a16="http://schemas.microsoft.com/office/drawing/2014/main" id="{909B7A37-75DF-3379-66BA-73410C8E986A}"/>
              </a:ext>
            </a:extLst>
          </p:cNvPr>
          <p:cNvPicPr>
            <a:picLocks noChangeAspect="1"/>
          </p:cNvPicPr>
          <p:nvPr/>
        </p:nvPicPr>
        <p:blipFill>
          <a:blip r:embed="rId2"/>
          <a:srcRect l="2323" t="62027" r="2710" b="1510"/>
          <a:stretch/>
        </p:blipFill>
        <p:spPr>
          <a:xfrm>
            <a:off x="6004652" y="18532"/>
            <a:ext cx="5610700" cy="3262184"/>
          </a:xfrm>
          <a:prstGeom prst="rect">
            <a:avLst/>
          </a:prstGeom>
        </p:spPr>
      </p:pic>
      <p:sp>
        <p:nvSpPr>
          <p:cNvPr id="4" name="テキスト ボックス 3">
            <a:extLst>
              <a:ext uri="{FF2B5EF4-FFF2-40B4-BE49-F238E27FC236}">
                <a16:creationId xmlns:a16="http://schemas.microsoft.com/office/drawing/2014/main" id="{CFF5D7C0-CC5A-341B-FD31-FA11650628D3}"/>
              </a:ext>
            </a:extLst>
          </p:cNvPr>
          <p:cNvSpPr txBox="1"/>
          <p:nvPr/>
        </p:nvSpPr>
        <p:spPr>
          <a:xfrm>
            <a:off x="6190734" y="3558745"/>
            <a:ext cx="5424617" cy="646331"/>
          </a:xfrm>
          <a:prstGeom prst="rect">
            <a:avLst/>
          </a:prstGeom>
          <a:noFill/>
        </p:spPr>
        <p:txBody>
          <a:bodyPr wrap="square" rtlCol="0">
            <a:spAutoFit/>
          </a:bodyPr>
          <a:lstStyle/>
          <a:p>
            <a:r>
              <a:rPr kumimoji="1" lang="ja-JP" altLang="en-US"/>
              <a:t>「知らない」と返答した</a:t>
            </a:r>
            <a:r>
              <a:rPr kumimoji="1" lang="en-US" altLang="ja-JP" dirty="0"/>
              <a:t>218</a:t>
            </a:r>
            <a:r>
              <a:rPr kumimoji="1" lang="ja-JP" altLang="en-US"/>
              <a:t>名を除く</a:t>
            </a:r>
            <a:r>
              <a:rPr kumimoji="1" lang="en-US" altLang="ja-JP" dirty="0"/>
              <a:t>505</a:t>
            </a:r>
            <a:r>
              <a:rPr kumimoji="1" lang="ja-JP" altLang="en-US"/>
              <a:t>名は評議員の役割としていずれかは「知っている」と回答</a:t>
            </a:r>
            <a:r>
              <a:rPr kumimoji="1" lang="en-US" altLang="ja-JP" dirty="0"/>
              <a:t>.</a:t>
            </a:r>
            <a:endParaRPr kumimoji="1" lang="ja-JP" altLang="en-US"/>
          </a:p>
        </p:txBody>
      </p:sp>
      <p:sp>
        <p:nvSpPr>
          <p:cNvPr id="5" name="テキスト ボックス 4">
            <a:extLst>
              <a:ext uri="{FF2B5EF4-FFF2-40B4-BE49-F238E27FC236}">
                <a16:creationId xmlns:a16="http://schemas.microsoft.com/office/drawing/2014/main" id="{22BE403C-11F7-7BDA-DAE8-D27C622769AD}"/>
              </a:ext>
            </a:extLst>
          </p:cNvPr>
          <p:cNvSpPr txBox="1"/>
          <p:nvPr/>
        </p:nvSpPr>
        <p:spPr>
          <a:xfrm>
            <a:off x="6190734" y="4483106"/>
            <a:ext cx="5424617" cy="1477328"/>
          </a:xfrm>
          <a:prstGeom prst="rect">
            <a:avLst/>
          </a:prstGeom>
          <a:noFill/>
        </p:spPr>
        <p:txBody>
          <a:bodyPr wrap="square" rtlCol="0">
            <a:spAutoFit/>
          </a:bodyPr>
          <a:lstStyle/>
          <a:p>
            <a:r>
              <a:rPr kumimoji="1" lang="en-US" altLang="ja-JP" dirty="0"/>
              <a:t>Q11, Q12</a:t>
            </a:r>
            <a:r>
              <a:rPr kumimoji="1" lang="ja-JP" altLang="en-US"/>
              <a:t>からも「仕事が増える</a:t>
            </a:r>
            <a:r>
              <a:rPr kumimoji="1" lang="en-US" altLang="ja-JP" dirty="0"/>
              <a:t>, </a:t>
            </a:r>
            <a:r>
              <a:rPr kumimoji="1" lang="ja-JP" altLang="en-US"/>
              <a:t>業務負担増」というのが立候補したくない会員の考えであり</a:t>
            </a:r>
            <a:r>
              <a:rPr kumimoji="1" lang="en-US" altLang="ja-JP" dirty="0"/>
              <a:t>, </a:t>
            </a:r>
            <a:r>
              <a:rPr kumimoji="1" lang="ja-JP" altLang="en-US"/>
              <a:t>この役割を知れば</a:t>
            </a:r>
            <a:r>
              <a:rPr kumimoji="1" lang="en-US" altLang="ja-JP" dirty="0"/>
              <a:t>, </a:t>
            </a:r>
            <a:r>
              <a:rPr kumimoji="1" lang="ja-JP" altLang="en-US"/>
              <a:t>そのように考える会員は相当数いることが推察される</a:t>
            </a:r>
            <a:r>
              <a:rPr kumimoji="1" lang="en-US" altLang="ja-JP" dirty="0"/>
              <a:t>. </a:t>
            </a:r>
            <a:r>
              <a:rPr kumimoji="1" lang="ja-JP" altLang="en-US"/>
              <a:t>やはり</a:t>
            </a:r>
            <a:r>
              <a:rPr kumimoji="1" lang="en-US" altLang="ja-JP" dirty="0"/>
              <a:t>, </a:t>
            </a:r>
            <a:r>
              <a:rPr kumimoji="1" lang="ja-JP" altLang="en-US"/>
              <a:t>評議員資格に関する何らかのモチベーションとなる施策は必要と考える</a:t>
            </a:r>
            <a:r>
              <a:rPr kumimoji="1" lang="en-US" altLang="ja-JP" dirty="0"/>
              <a:t>. </a:t>
            </a:r>
            <a:endParaRPr kumimoji="1" lang="ja-JP" altLang="en-US"/>
          </a:p>
        </p:txBody>
      </p:sp>
    </p:spTree>
    <p:extLst>
      <p:ext uri="{BB962C8B-B14F-4D97-AF65-F5344CB8AC3E}">
        <p14:creationId xmlns:p14="http://schemas.microsoft.com/office/powerpoint/2010/main" val="27153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B2E009-CB09-0655-41C7-7516503BBC8B}"/>
              </a:ext>
            </a:extLst>
          </p:cNvPr>
          <p:cNvSpPr>
            <a:spLocks noGrp="1"/>
          </p:cNvSpPr>
          <p:nvPr>
            <p:ph type="title"/>
          </p:nvPr>
        </p:nvSpPr>
        <p:spPr/>
        <p:txBody>
          <a:bodyPr/>
          <a:lstStyle/>
          <a:p>
            <a:r>
              <a:rPr kumimoji="1" lang="en-US" altLang="ja-JP" dirty="0"/>
              <a:t>Q14.</a:t>
            </a:r>
            <a:r>
              <a:rPr kumimoji="1" lang="ja-JP" altLang="en-US" dirty="0"/>
              <a:t>理事に任命されたいですか？</a:t>
            </a:r>
          </a:p>
        </p:txBody>
      </p:sp>
      <p:pic>
        <p:nvPicPr>
          <p:cNvPr id="6" name="コンテンツ プレースホルダー 5">
            <a:extLst>
              <a:ext uri="{FF2B5EF4-FFF2-40B4-BE49-F238E27FC236}">
                <a16:creationId xmlns:a16="http://schemas.microsoft.com/office/drawing/2014/main" id="{397DE087-E6E2-7068-73A4-2ACD6B7F4C14}"/>
              </a:ext>
            </a:extLst>
          </p:cNvPr>
          <p:cNvPicPr>
            <a:picLocks noGrp="1" noChangeAspect="1"/>
          </p:cNvPicPr>
          <p:nvPr>
            <p:ph sz="half" idx="1"/>
          </p:nvPr>
        </p:nvPicPr>
        <p:blipFill>
          <a:blip r:embed="rId2"/>
          <a:srcRect t="28941"/>
          <a:stretch/>
        </p:blipFill>
        <p:spPr>
          <a:xfrm>
            <a:off x="838200" y="1435315"/>
            <a:ext cx="8941833" cy="5167312"/>
          </a:xfrm>
        </p:spPr>
      </p:pic>
      <p:sp>
        <p:nvSpPr>
          <p:cNvPr id="9" name="テキスト ボックス 8">
            <a:extLst>
              <a:ext uri="{FF2B5EF4-FFF2-40B4-BE49-F238E27FC236}">
                <a16:creationId xmlns:a16="http://schemas.microsoft.com/office/drawing/2014/main" id="{B1A34B1F-A509-2346-D7C1-E10E7C7745D8}"/>
              </a:ext>
            </a:extLst>
          </p:cNvPr>
          <p:cNvSpPr txBox="1"/>
          <p:nvPr/>
        </p:nvSpPr>
        <p:spPr>
          <a:xfrm>
            <a:off x="4879350" y="3072046"/>
            <a:ext cx="878767" cy="369332"/>
          </a:xfrm>
          <a:prstGeom prst="rect">
            <a:avLst/>
          </a:prstGeom>
          <a:noFill/>
        </p:spPr>
        <p:txBody>
          <a:bodyPr wrap="none" rtlCol="0">
            <a:spAutoFit/>
          </a:bodyPr>
          <a:lstStyle/>
          <a:p>
            <a:r>
              <a:rPr kumimoji="1" lang="en-US" altLang="ja-JP" b="1" dirty="0">
                <a:solidFill>
                  <a:schemeClr val="bg1"/>
                </a:solidFill>
              </a:rPr>
              <a:t>48.8</a:t>
            </a:r>
            <a:r>
              <a:rPr kumimoji="1" lang="ja-JP" altLang="en-US" b="1" dirty="0">
                <a:solidFill>
                  <a:schemeClr val="bg1"/>
                </a:solidFill>
              </a:rPr>
              <a:t>％</a:t>
            </a:r>
          </a:p>
        </p:txBody>
      </p:sp>
      <p:sp>
        <p:nvSpPr>
          <p:cNvPr id="10" name="テキスト ボックス 9">
            <a:extLst>
              <a:ext uri="{FF2B5EF4-FFF2-40B4-BE49-F238E27FC236}">
                <a16:creationId xmlns:a16="http://schemas.microsoft.com/office/drawing/2014/main" id="{E00CE87F-9CCA-0947-EB00-AED4C20D8A1D}"/>
              </a:ext>
            </a:extLst>
          </p:cNvPr>
          <p:cNvSpPr txBox="1"/>
          <p:nvPr/>
        </p:nvSpPr>
        <p:spPr>
          <a:xfrm>
            <a:off x="2585243" y="1899815"/>
            <a:ext cx="878767" cy="369332"/>
          </a:xfrm>
          <a:prstGeom prst="rect">
            <a:avLst/>
          </a:prstGeom>
          <a:noFill/>
        </p:spPr>
        <p:txBody>
          <a:bodyPr wrap="none" rtlCol="0">
            <a:spAutoFit/>
          </a:bodyPr>
          <a:lstStyle/>
          <a:p>
            <a:r>
              <a:rPr kumimoji="1" lang="en-US" altLang="ja-JP" b="1" dirty="0">
                <a:solidFill>
                  <a:schemeClr val="bg1"/>
                </a:solidFill>
              </a:rPr>
              <a:t>10.2</a:t>
            </a:r>
            <a:r>
              <a:rPr kumimoji="1" lang="ja-JP" altLang="en-US" b="1" dirty="0">
                <a:solidFill>
                  <a:schemeClr val="bg1"/>
                </a:solidFill>
              </a:rPr>
              <a:t>％</a:t>
            </a:r>
          </a:p>
        </p:txBody>
      </p:sp>
      <p:sp>
        <p:nvSpPr>
          <p:cNvPr id="12" name="コンテンツ プレースホルダー 11">
            <a:extLst>
              <a:ext uri="{FF2B5EF4-FFF2-40B4-BE49-F238E27FC236}">
                <a16:creationId xmlns:a16="http://schemas.microsoft.com/office/drawing/2014/main" id="{12C3986E-D860-6232-0E21-13AB40B2C4CF}"/>
              </a:ext>
            </a:extLst>
          </p:cNvPr>
          <p:cNvSpPr>
            <a:spLocks noGrp="1"/>
          </p:cNvSpPr>
          <p:nvPr>
            <p:ph sz="half" idx="2"/>
          </p:nvPr>
        </p:nvSpPr>
        <p:spPr>
          <a:xfrm>
            <a:off x="6172200" y="1825624"/>
            <a:ext cx="5181600" cy="3784344"/>
          </a:xfrm>
          <a:solidFill>
            <a:schemeClr val="bg1"/>
          </a:solidFill>
        </p:spPr>
        <p:txBody>
          <a:bodyPr>
            <a:normAutofit/>
          </a:bodyPr>
          <a:lstStyle/>
          <a:p>
            <a:r>
              <a:rPr lang="ja-JP" altLang="en-US" dirty="0"/>
              <a:t>任命されたい：</a:t>
            </a:r>
            <a:r>
              <a:rPr lang="en-US" altLang="ja-JP" dirty="0"/>
              <a:t>10%</a:t>
            </a:r>
            <a:r>
              <a:rPr lang="ja-JP" altLang="en-US" dirty="0"/>
              <a:t>（</a:t>
            </a:r>
            <a:r>
              <a:rPr lang="en-US" altLang="ja-JP" dirty="0"/>
              <a:t>72</a:t>
            </a:r>
            <a:r>
              <a:rPr lang="ja-JP" altLang="en-US" dirty="0"/>
              <a:t>名）</a:t>
            </a:r>
            <a:endParaRPr lang="en-US" altLang="ja-JP" dirty="0"/>
          </a:p>
          <a:p>
            <a:pPr marL="0" indent="0">
              <a:buNone/>
            </a:pPr>
            <a:r>
              <a:rPr lang="ja-JP" altLang="en-US" dirty="0"/>
              <a:t>　うち女性</a:t>
            </a:r>
            <a:r>
              <a:rPr lang="en-US" altLang="ja-JP" dirty="0"/>
              <a:t>6</a:t>
            </a:r>
            <a:r>
              <a:rPr lang="ja-JP" altLang="en-US" dirty="0"/>
              <a:t>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r>
              <a:rPr lang="ja-JP" altLang="en-US" dirty="0"/>
              <a:t>任命されたくない：半数</a:t>
            </a:r>
          </a:p>
        </p:txBody>
      </p:sp>
      <p:graphicFrame>
        <p:nvGraphicFramePr>
          <p:cNvPr id="13" name="表 12">
            <a:extLst>
              <a:ext uri="{FF2B5EF4-FFF2-40B4-BE49-F238E27FC236}">
                <a16:creationId xmlns:a16="http://schemas.microsoft.com/office/drawing/2014/main" id="{E0615AC3-6A74-9EF2-5427-229666E630E4}"/>
              </a:ext>
            </a:extLst>
          </p:cNvPr>
          <p:cNvGraphicFramePr>
            <a:graphicFrameLocks noGrp="1"/>
          </p:cNvGraphicFramePr>
          <p:nvPr/>
        </p:nvGraphicFramePr>
        <p:xfrm>
          <a:off x="6724890" y="2867282"/>
          <a:ext cx="2174790" cy="1409700"/>
        </p:xfrm>
        <a:graphic>
          <a:graphicData uri="http://schemas.openxmlformats.org/drawingml/2006/table">
            <a:tbl>
              <a:tblPr>
                <a:tableStyleId>{93296810-A885-4BE3-A3E7-6D5BEEA58F35}</a:tableStyleId>
              </a:tblPr>
              <a:tblGrid>
                <a:gridCol w="1664043">
                  <a:extLst>
                    <a:ext uri="{9D8B030D-6E8A-4147-A177-3AD203B41FA5}">
                      <a16:colId xmlns:a16="http://schemas.microsoft.com/office/drawing/2014/main" val="685332357"/>
                    </a:ext>
                  </a:extLst>
                </a:gridCol>
                <a:gridCol w="510747">
                  <a:extLst>
                    <a:ext uri="{9D8B030D-6E8A-4147-A177-3AD203B41FA5}">
                      <a16:colId xmlns:a16="http://schemas.microsoft.com/office/drawing/2014/main" val="167525637"/>
                    </a:ext>
                  </a:extLst>
                </a:gridCol>
              </a:tblGrid>
              <a:tr h="167640">
                <a:tc>
                  <a:txBody>
                    <a:bodyPr/>
                    <a:lstStyle/>
                    <a:p>
                      <a:pPr algn="l" fontAlgn="b"/>
                      <a:r>
                        <a:rPr lang="en-US" altLang="ja-JP" sz="1800" u="none" strike="noStrike" dirty="0">
                          <a:effectLst/>
                        </a:rPr>
                        <a:t>30</a:t>
                      </a:r>
                      <a:r>
                        <a:rPr lang="ja-JP" altLang="en-US" sz="1800" u="none" strike="noStrike" dirty="0">
                          <a:effectLst/>
                        </a:rPr>
                        <a:t>歳代 </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l" fontAlgn="b"/>
                      <a:r>
                        <a:rPr lang="en-US" altLang="ja-JP" sz="1800" b="0" u="none" strike="noStrike" dirty="0">
                          <a:solidFill>
                            <a:srgbClr val="000000"/>
                          </a:solidFill>
                          <a:effectLst/>
                        </a:rPr>
                        <a:t>5</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extLst>
                  <a:ext uri="{0D108BD9-81ED-4DB2-BD59-A6C34878D82A}">
                    <a16:rowId xmlns:a16="http://schemas.microsoft.com/office/drawing/2014/main" val="1430862133"/>
                  </a:ext>
                </a:extLst>
              </a:tr>
              <a:tr h="167640">
                <a:tc>
                  <a:txBody>
                    <a:bodyPr/>
                    <a:lstStyle/>
                    <a:p>
                      <a:pPr algn="l" fontAlgn="b"/>
                      <a:r>
                        <a:rPr lang="en-US" altLang="ja-JP" sz="1800" u="none" strike="noStrike" dirty="0">
                          <a:effectLst/>
                        </a:rPr>
                        <a:t>40</a:t>
                      </a:r>
                      <a:r>
                        <a:rPr lang="ja-JP" altLang="en-US" sz="1800" u="none" strike="noStrike" dirty="0">
                          <a:effectLst/>
                        </a:rPr>
                        <a:t>歳代</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l" fontAlgn="b"/>
                      <a:r>
                        <a:rPr lang="en-US" altLang="ja-JP" sz="1800" b="0" u="none" strike="noStrike" dirty="0">
                          <a:solidFill>
                            <a:srgbClr val="000000"/>
                          </a:solidFill>
                          <a:effectLst/>
                        </a:rPr>
                        <a:t>24</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extLst>
                  <a:ext uri="{0D108BD9-81ED-4DB2-BD59-A6C34878D82A}">
                    <a16:rowId xmlns:a16="http://schemas.microsoft.com/office/drawing/2014/main" val="4210254842"/>
                  </a:ext>
                </a:extLst>
              </a:tr>
              <a:tr h="167640">
                <a:tc>
                  <a:txBody>
                    <a:bodyPr/>
                    <a:lstStyle/>
                    <a:p>
                      <a:pPr algn="l" fontAlgn="b"/>
                      <a:r>
                        <a:rPr lang="en-US" altLang="ja-JP" sz="1800" u="none" strike="noStrike" dirty="0">
                          <a:effectLst/>
                        </a:rPr>
                        <a:t>50</a:t>
                      </a:r>
                      <a:r>
                        <a:rPr lang="ja-JP" altLang="en-US" sz="1800" u="none" strike="noStrike" dirty="0">
                          <a:effectLst/>
                        </a:rPr>
                        <a:t>歳代</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solidFill>
                      <a:srgbClr val="00BF6F"/>
                    </a:solidFill>
                  </a:tcPr>
                </a:tc>
                <a:tc>
                  <a:txBody>
                    <a:bodyPr/>
                    <a:lstStyle/>
                    <a:p>
                      <a:pPr algn="l" fontAlgn="b"/>
                      <a:r>
                        <a:rPr lang="en-US" altLang="ja-JP" sz="1800" b="0" u="none" strike="noStrike" dirty="0">
                          <a:solidFill>
                            <a:srgbClr val="000000"/>
                          </a:solidFill>
                          <a:effectLst/>
                        </a:rPr>
                        <a:t>35</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solidFill>
                      <a:srgbClr val="00BF6F"/>
                    </a:solidFill>
                  </a:tcPr>
                </a:tc>
                <a:extLst>
                  <a:ext uri="{0D108BD9-81ED-4DB2-BD59-A6C34878D82A}">
                    <a16:rowId xmlns:a16="http://schemas.microsoft.com/office/drawing/2014/main" val="4137743720"/>
                  </a:ext>
                </a:extLst>
              </a:tr>
              <a:tr h="167640">
                <a:tc>
                  <a:txBody>
                    <a:bodyPr/>
                    <a:lstStyle/>
                    <a:p>
                      <a:pPr algn="l" fontAlgn="b"/>
                      <a:r>
                        <a:rPr lang="en-US" altLang="ja-JP" sz="1800" u="none" strike="noStrike" dirty="0">
                          <a:effectLst/>
                        </a:rPr>
                        <a:t>60</a:t>
                      </a:r>
                      <a:r>
                        <a:rPr lang="ja-JP" altLang="en-US" sz="1800" u="none" strike="noStrike" dirty="0">
                          <a:effectLst/>
                        </a:rPr>
                        <a:t>歳代</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l" fontAlgn="b"/>
                      <a:r>
                        <a:rPr lang="en-US" altLang="ja-JP" sz="1800" b="0" u="none" strike="noStrike" dirty="0">
                          <a:solidFill>
                            <a:srgbClr val="000000"/>
                          </a:solidFill>
                          <a:effectLst/>
                        </a:rPr>
                        <a:t>7</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extLst>
                  <a:ext uri="{0D108BD9-81ED-4DB2-BD59-A6C34878D82A}">
                    <a16:rowId xmlns:a16="http://schemas.microsoft.com/office/drawing/2014/main" val="375076337"/>
                  </a:ext>
                </a:extLst>
              </a:tr>
              <a:tr h="167640">
                <a:tc>
                  <a:txBody>
                    <a:bodyPr/>
                    <a:lstStyle/>
                    <a:p>
                      <a:pPr algn="l" fontAlgn="b"/>
                      <a:r>
                        <a:rPr lang="ja-JP" altLang="en-US" sz="1800" u="none" strike="noStrike" dirty="0">
                          <a:effectLst/>
                        </a:rPr>
                        <a:t>答えない</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l" fontAlgn="b"/>
                      <a:r>
                        <a:rPr lang="en-US" altLang="ja-JP" sz="1800" b="0" u="none" strike="noStrike" dirty="0">
                          <a:solidFill>
                            <a:srgbClr val="000000"/>
                          </a:solidFill>
                          <a:effectLst/>
                        </a:rPr>
                        <a:t>1</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extLst>
                  <a:ext uri="{0D108BD9-81ED-4DB2-BD59-A6C34878D82A}">
                    <a16:rowId xmlns:a16="http://schemas.microsoft.com/office/drawing/2014/main" val="1870272739"/>
                  </a:ext>
                </a:extLst>
              </a:tr>
            </a:tbl>
          </a:graphicData>
        </a:graphic>
      </p:graphicFrame>
    </p:spTree>
    <p:extLst>
      <p:ext uri="{BB962C8B-B14F-4D97-AF65-F5344CB8AC3E}">
        <p14:creationId xmlns:p14="http://schemas.microsoft.com/office/powerpoint/2010/main" val="148250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6DAD9-2F55-2A4F-4761-DE9DB6DDF98D}"/>
              </a:ext>
            </a:extLst>
          </p:cNvPr>
          <p:cNvSpPr>
            <a:spLocks noGrp="1"/>
          </p:cNvSpPr>
          <p:nvPr>
            <p:ph type="title"/>
          </p:nvPr>
        </p:nvSpPr>
        <p:spPr/>
        <p:txBody>
          <a:bodyPr/>
          <a:lstStyle/>
          <a:p>
            <a:r>
              <a:rPr kumimoji="1" lang="en-US" altLang="ja-JP" dirty="0"/>
              <a:t>Q16.</a:t>
            </a:r>
            <a:r>
              <a:rPr kumimoji="1" lang="ja-JP" altLang="en-US" dirty="0"/>
              <a:t>理事の役割で知っているものは？</a:t>
            </a:r>
          </a:p>
        </p:txBody>
      </p:sp>
      <p:pic>
        <p:nvPicPr>
          <p:cNvPr id="6" name="コンテンツ プレースホルダー 5">
            <a:extLst>
              <a:ext uri="{FF2B5EF4-FFF2-40B4-BE49-F238E27FC236}">
                <a16:creationId xmlns:a16="http://schemas.microsoft.com/office/drawing/2014/main" id="{C484C56D-1CA2-4499-5CBE-A9ABAE789D73}"/>
              </a:ext>
            </a:extLst>
          </p:cNvPr>
          <p:cNvPicPr>
            <a:picLocks noGrp="1" noChangeAspect="1"/>
          </p:cNvPicPr>
          <p:nvPr>
            <p:ph sz="half" idx="1"/>
          </p:nvPr>
        </p:nvPicPr>
        <p:blipFill>
          <a:blip r:embed="rId2"/>
          <a:srcRect t="28929"/>
          <a:stretch/>
        </p:blipFill>
        <p:spPr>
          <a:xfrm>
            <a:off x="1111099" y="1453307"/>
            <a:ext cx="9021444" cy="5491308"/>
          </a:xfrm>
        </p:spPr>
      </p:pic>
      <p:sp>
        <p:nvSpPr>
          <p:cNvPr id="11" name="正方形/長方形 10">
            <a:extLst>
              <a:ext uri="{FF2B5EF4-FFF2-40B4-BE49-F238E27FC236}">
                <a16:creationId xmlns:a16="http://schemas.microsoft.com/office/drawing/2014/main" id="{FB3862B5-5784-0FA5-C162-65625690F822}"/>
              </a:ext>
            </a:extLst>
          </p:cNvPr>
          <p:cNvSpPr/>
          <p:nvPr/>
        </p:nvSpPr>
        <p:spPr>
          <a:xfrm>
            <a:off x="7761053" y="4616236"/>
            <a:ext cx="3674076" cy="721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半数は理事の役割を知らない</a:t>
            </a:r>
            <a:endParaRPr lang="en-US" altLang="ja-JP" dirty="0"/>
          </a:p>
        </p:txBody>
      </p:sp>
      <p:sp>
        <p:nvSpPr>
          <p:cNvPr id="13" name="テキスト ボックス 12">
            <a:extLst>
              <a:ext uri="{FF2B5EF4-FFF2-40B4-BE49-F238E27FC236}">
                <a16:creationId xmlns:a16="http://schemas.microsoft.com/office/drawing/2014/main" id="{F3AD333A-C400-91DB-5CAE-3C5B4E2E6AE5}"/>
              </a:ext>
            </a:extLst>
          </p:cNvPr>
          <p:cNvSpPr txBox="1"/>
          <p:nvPr/>
        </p:nvSpPr>
        <p:spPr>
          <a:xfrm>
            <a:off x="121508" y="1753963"/>
            <a:ext cx="2537254" cy="523220"/>
          </a:xfrm>
          <a:prstGeom prst="rect">
            <a:avLst/>
          </a:prstGeom>
          <a:solidFill>
            <a:schemeClr val="bg1"/>
          </a:solidFill>
        </p:spPr>
        <p:txBody>
          <a:bodyPr wrap="square">
            <a:spAutoFit/>
          </a:bodyPr>
          <a:lstStyle/>
          <a:p>
            <a:r>
              <a:rPr lang="ja-JP" altLang="en-US" sz="1400" dirty="0"/>
              <a:t>各種委員会の委員長</a:t>
            </a:r>
            <a:endParaRPr lang="en-US" altLang="ja-JP" sz="1400" dirty="0"/>
          </a:p>
          <a:p>
            <a:r>
              <a:rPr lang="ja-JP" altLang="en-US" sz="1400" dirty="0"/>
              <a:t>（原則であり、例外もある）</a:t>
            </a:r>
          </a:p>
        </p:txBody>
      </p:sp>
      <p:sp>
        <p:nvSpPr>
          <p:cNvPr id="18" name="テキスト ボックス 17">
            <a:extLst>
              <a:ext uri="{FF2B5EF4-FFF2-40B4-BE49-F238E27FC236}">
                <a16:creationId xmlns:a16="http://schemas.microsoft.com/office/drawing/2014/main" id="{F0A90B02-CCB9-E92D-D68F-AA70D39ABDFE}"/>
              </a:ext>
            </a:extLst>
          </p:cNvPr>
          <p:cNvSpPr txBox="1"/>
          <p:nvPr/>
        </p:nvSpPr>
        <p:spPr>
          <a:xfrm>
            <a:off x="716692" y="3386899"/>
            <a:ext cx="1942070" cy="523220"/>
          </a:xfrm>
          <a:prstGeom prst="rect">
            <a:avLst/>
          </a:prstGeom>
          <a:solidFill>
            <a:schemeClr val="bg1"/>
          </a:solidFill>
        </p:spPr>
        <p:txBody>
          <a:bodyPr wrap="square">
            <a:spAutoFit/>
          </a:bodyPr>
          <a:lstStyle/>
          <a:p>
            <a:r>
              <a:rPr lang="ja-JP" altLang="en-US" sz="1400" dirty="0"/>
              <a:t>肺癌学会の事業計画の議決権がある</a:t>
            </a:r>
          </a:p>
        </p:txBody>
      </p:sp>
      <p:sp>
        <p:nvSpPr>
          <p:cNvPr id="21" name="テキスト ボックス 20">
            <a:extLst>
              <a:ext uri="{FF2B5EF4-FFF2-40B4-BE49-F238E27FC236}">
                <a16:creationId xmlns:a16="http://schemas.microsoft.com/office/drawing/2014/main" id="{08B82A9D-43A4-6903-1EE8-B7FA547B5B06}"/>
              </a:ext>
            </a:extLst>
          </p:cNvPr>
          <p:cNvSpPr txBox="1"/>
          <p:nvPr/>
        </p:nvSpPr>
        <p:spPr>
          <a:xfrm>
            <a:off x="772338" y="4216702"/>
            <a:ext cx="1942070" cy="738664"/>
          </a:xfrm>
          <a:prstGeom prst="rect">
            <a:avLst/>
          </a:prstGeom>
          <a:solidFill>
            <a:schemeClr val="bg1"/>
          </a:solidFill>
        </p:spPr>
        <p:txBody>
          <a:bodyPr wrap="square">
            <a:spAutoFit/>
          </a:bodyPr>
          <a:lstStyle/>
          <a:p>
            <a:r>
              <a:rPr lang="ja-JP" altLang="en-US" sz="1400" dirty="0"/>
              <a:t>肺癌学会の役員として都庁や法務局に名前が登録される</a:t>
            </a:r>
          </a:p>
        </p:txBody>
      </p:sp>
      <p:sp>
        <p:nvSpPr>
          <p:cNvPr id="23" name="テキスト ボックス 22">
            <a:extLst>
              <a:ext uri="{FF2B5EF4-FFF2-40B4-BE49-F238E27FC236}">
                <a16:creationId xmlns:a16="http://schemas.microsoft.com/office/drawing/2014/main" id="{77669182-8147-8C2D-CFB9-B35557DEB05D}"/>
              </a:ext>
            </a:extLst>
          </p:cNvPr>
          <p:cNvSpPr txBox="1"/>
          <p:nvPr/>
        </p:nvSpPr>
        <p:spPr>
          <a:xfrm>
            <a:off x="560173" y="2567112"/>
            <a:ext cx="2154235" cy="523220"/>
          </a:xfrm>
          <a:prstGeom prst="rect">
            <a:avLst/>
          </a:prstGeom>
          <a:solidFill>
            <a:schemeClr val="bg1"/>
          </a:solidFill>
        </p:spPr>
        <p:txBody>
          <a:bodyPr wrap="square">
            <a:spAutoFit/>
          </a:bodyPr>
          <a:lstStyle/>
          <a:p>
            <a:r>
              <a:rPr lang="ja-JP" altLang="en-US" sz="1400" dirty="0"/>
              <a:t>肺癌学会の予算についての議決権がある</a:t>
            </a:r>
          </a:p>
        </p:txBody>
      </p:sp>
    </p:spTree>
    <p:extLst>
      <p:ext uri="{BB962C8B-B14F-4D97-AF65-F5344CB8AC3E}">
        <p14:creationId xmlns:p14="http://schemas.microsoft.com/office/powerpoint/2010/main" val="255503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66689" t="21351" r="17297" b="10661"/>
          <a:stretch/>
        </p:blipFill>
        <p:spPr>
          <a:xfrm>
            <a:off x="345989" y="313037"/>
            <a:ext cx="4960256" cy="5923005"/>
          </a:xfrm>
          <a:prstGeom prst="rect">
            <a:avLst/>
          </a:prstGeom>
        </p:spPr>
      </p:pic>
      <p:sp>
        <p:nvSpPr>
          <p:cNvPr id="5" name="テキスト ボックス 4"/>
          <p:cNvSpPr txBox="1"/>
          <p:nvPr/>
        </p:nvSpPr>
        <p:spPr>
          <a:xfrm>
            <a:off x="6474941" y="427606"/>
            <a:ext cx="4876800" cy="5478423"/>
          </a:xfrm>
          <a:prstGeom prst="rect">
            <a:avLst/>
          </a:prstGeom>
          <a:noFill/>
        </p:spPr>
        <p:txBody>
          <a:bodyPr wrap="square" rtlCol="0">
            <a:spAutoFit/>
          </a:bodyPr>
          <a:lstStyle/>
          <a:p>
            <a:r>
              <a:rPr kumimoji="1" lang="en-US" altLang="ja-JP" sz="1400" dirty="0"/>
              <a:t>Q17.</a:t>
            </a:r>
            <a:r>
              <a:rPr lang="ja-JP" altLang="en-US" sz="1400" dirty="0"/>
              <a:t> </a:t>
            </a:r>
            <a:endParaRPr lang="en-US" altLang="ja-JP" sz="1400" dirty="0"/>
          </a:p>
          <a:p>
            <a:r>
              <a:rPr lang="en-US" altLang="ja-JP" sz="1400" dirty="0"/>
              <a:t>60%</a:t>
            </a:r>
            <a:r>
              <a:rPr lang="ja-JP" altLang="en-US" sz="1400" dirty="0"/>
              <a:t>以上の会員は退会の意思はない。しかしながら「ある」「少しある」 （退会の可能性がある）が</a:t>
            </a:r>
            <a:r>
              <a:rPr lang="en-US" altLang="ja-JP" sz="1400" dirty="0"/>
              <a:t>25%</a:t>
            </a:r>
            <a:r>
              <a:rPr lang="ja-JP" altLang="en-US" sz="1400" dirty="0"/>
              <a:t>ほどある。</a:t>
            </a:r>
            <a:endParaRPr lang="en-US" altLang="ja-JP" sz="1400" dirty="0"/>
          </a:p>
          <a:p>
            <a:endParaRPr kumimoji="1" lang="en-US" altLang="ja-JP" sz="1400" dirty="0"/>
          </a:p>
          <a:p>
            <a:r>
              <a:rPr lang="ja-JP" altLang="en-US" sz="1400" dirty="0"/>
              <a:t>「ある」「少しある」（退会の可能性がある）の分析では、</a:t>
            </a:r>
            <a:endParaRPr lang="en-US" altLang="ja-JP" sz="1400" dirty="0"/>
          </a:p>
          <a:p>
            <a:r>
              <a:rPr lang="ja-JP" altLang="en-US" sz="1400" dirty="0"/>
              <a:t>アンケートの回答数にばらつきがあるものの、</a:t>
            </a:r>
            <a:endParaRPr lang="en-US" altLang="ja-JP" sz="1400" dirty="0"/>
          </a:p>
          <a:p>
            <a:r>
              <a:rPr lang="ja-JP" altLang="en-US" sz="1400" dirty="0"/>
              <a:t>★</a:t>
            </a:r>
            <a:r>
              <a:rPr lang="en-US" altLang="ja-JP" sz="1400" dirty="0"/>
              <a:t>50</a:t>
            </a:r>
            <a:r>
              <a:rPr lang="ja-JP" altLang="en-US" sz="1400" dirty="0"/>
              <a:t>代では回答数の</a:t>
            </a:r>
            <a:r>
              <a:rPr lang="en-US" altLang="ja-JP" sz="1400" dirty="0"/>
              <a:t>18%</a:t>
            </a:r>
            <a:r>
              <a:rPr lang="ja-JP" altLang="en-US" sz="1400" dirty="0"/>
              <a:t>（</a:t>
            </a:r>
            <a:r>
              <a:rPr lang="en-US" altLang="ja-JP" sz="1400" dirty="0"/>
              <a:t>50</a:t>
            </a:r>
            <a:r>
              <a:rPr lang="ja-JP" altLang="en-US" sz="1400" dirty="0"/>
              <a:t>代の「ある」＋「少しある」の回答数</a:t>
            </a:r>
            <a:r>
              <a:rPr lang="en-US" altLang="ja-JP" sz="1400" dirty="0"/>
              <a:t>/50</a:t>
            </a:r>
            <a:r>
              <a:rPr lang="ja-JP" altLang="en-US" sz="1400" dirty="0"/>
              <a:t>代全体の回答数）、</a:t>
            </a:r>
            <a:r>
              <a:rPr lang="en-US" altLang="ja-JP" sz="1400" dirty="0"/>
              <a:t>60</a:t>
            </a:r>
            <a:r>
              <a:rPr lang="ja-JP" altLang="en-US" sz="1400" dirty="0"/>
              <a:t>代では</a:t>
            </a:r>
            <a:r>
              <a:rPr lang="en-US" altLang="ja-JP" sz="1400" dirty="0"/>
              <a:t>21%</a:t>
            </a:r>
            <a:r>
              <a:rPr lang="ja-JP" altLang="en-US" sz="1400" dirty="0" err="1"/>
              <a:t>、</a:t>
            </a:r>
            <a:r>
              <a:rPr lang="en-US" altLang="ja-JP" sz="1400" dirty="0"/>
              <a:t>70</a:t>
            </a:r>
            <a:r>
              <a:rPr lang="ja-JP" altLang="en-US" sz="1400" dirty="0"/>
              <a:t>代以降では</a:t>
            </a:r>
            <a:r>
              <a:rPr lang="en-US" altLang="ja-JP" sz="1400" dirty="0"/>
              <a:t>14%</a:t>
            </a:r>
            <a:r>
              <a:rPr lang="ja-JP" altLang="en-US" sz="1400" dirty="0"/>
              <a:t>であるが、</a:t>
            </a:r>
            <a:r>
              <a:rPr lang="en-US" altLang="ja-JP" sz="1400" dirty="0"/>
              <a:t>20</a:t>
            </a:r>
            <a:r>
              <a:rPr lang="ja-JP" altLang="en-US" sz="1400" dirty="0"/>
              <a:t>代では</a:t>
            </a:r>
            <a:r>
              <a:rPr lang="en-US" altLang="ja-JP" sz="1400" dirty="0"/>
              <a:t>33%</a:t>
            </a:r>
            <a:r>
              <a:rPr lang="ja-JP" altLang="en-US" sz="1400" dirty="0" err="1"/>
              <a:t>、</a:t>
            </a:r>
            <a:r>
              <a:rPr lang="en-US" altLang="ja-JP" sz="1400" dirty="0"/>
              <a:t>30</a:t>
            </a:r>
            <a:r>
              <a:rPr lang="ja-JP" altLang="en-US" sz="1400" dirty="0"/>
              <a:t>代では</a:t>
            </a:r>
            <a:r>
              <a:rPr lang="en-US" altLang="ja-JP" sz="1400" dirty="0"/>
              <a:t>37%</a:t>
            </a:r>
            <a:r>
              <a:rPr lang="ja-JP" altLang="en-US" sz="1400" dirty="0" err="1"/>
              <a:t>、</a:t>
            </a:r>
            <a:r>
              <a:rPr lang="en-US" altLang="ja-JP" sz="1400" dirty="0"/>
              <a:t>40</a:t>
            </a:r>
            <a:r>
              <a:rPr lang="ja-JP" altLang="en-US" sz="1400" dirty="0"/>
              <a:t>代では</a:t>
            </a:r>
            <a:r>
              <a:rPr lang="en-US" altLang="ja-JP" sz="1400" dirty="0"/>
              <a:t>29%</a:t>
            </a:r>
            <a:r>
              <a:rPr lang="ja-JP" altLang="en-US" sz="1400" dirty="0"/>
              <a:t>であり、若年者の方が退会の可能性が高いことが見受けられた（ただし、年齢が上がっても退会していないからこのアンケートに答えている可能性もある）</a:t>
            </a:r>
            <a:endParaRPr lang="en-US" altLang="ja-JP" sz="1400" dirty="0"/>
          </a:p>
          <a:p>
            <a:r>
              <a:rPr kumimoji="1" lang="ja-JP" altLang="en-US" sz="1400" dirty="0"/>
              <a:t>★専門分野では、外科</a:t>
            </a:r>
            <a:r>
              <a:rPr kumimoji="1" lang="en-US" altLang="ja-JP" sz="1400" dirty="0"/>
              <a:t>22%</a:t>
            </a:r>
            <a:r>
              <a:rPr kumimoji="1" lang="ja-JP" altLang="en-US" sz="1400" dirty="0" err="1"/>
              <a:t>、</a:t>
            </a:r>
            <a:r>
              <a:rPr lang="ja-JP" altLang="en-US" sz="1400" dirty="0"/>
              <a:t>内科</a:t>
            </a:r>
            <a:r>
              <a:rPr lang="en-US" altLang="ja-JP" sz="1400" dirty="0"/>
              <a:t>28%</a:t>
            </a:r>
            <a:r>
              <a:rPr lang="ja-JP" altLang="en-US" sz="1400" dirty="0" err="1"/>
              <a:t>、</a:t>
            </a:r>
            <a:r>
              <a:rPr lang="ja-JP" altLang="en-US" sz="1400" dirty="0"/>
              <a:t>放射線科</a:t>
            </a:r>
            <a:r>
              <a:rPr lang="en-US" altLang="ja-JP" sz="1400" dirty="0"/>
              <a:t>31%</a:t>
            </a:r>
            <a:r>
              <a:rPr lang="ja-JP" altLang="en-US" sz="1400" dirty="0" err="1"/>
              <a:t>、</a:t>
            </a:r>
            <a:r>
              <a:rPr lang="ja-JP" altLang="en-US" sz="1400" dirty="0"/>
              <a:t>病理</a:t>
            </a:r>
            <a:r>
              <a:rPr lang="en-US" altLang="ja-JP" sz="1400" dirty="0"/>
              <a:t>13%</a:t>
            </a:r>
            <a:r>
              <a:rPr lang="ja-JP" altLang="en-US" sz="1400" dirty="0" err="1"/>
              <a:t>、</a:t>
            </a:r>
            <a:r>
              <a:rPr lang="ja-JP" altLang="en-US" sz="1400" dirty="0"/>
              <a:t>その他</a:t>
            </a:r>
            <a:r>
              <a:rPr lang="en-US" altLang="ja-JP" sz="1400" dirty="0"/>
              <a:t>13%</a:t>
            </a:r>
            <a:r>
              <a:rPr lang="ja-JP" altLang="en-US" sz="1400" dirty="0"/>
              <a:t>であり、やや放射線科で多く見られるように思われるが、回答数の違いによる（放射線科の回答数が</a:t>
            </a:r>
            <a:r>
              <a:rPr lang="en-US" altLang="ja-JP" sz="1400" dirty="0"/>
              <a:t>22</a:t>
            </a:r>
            <a:r>
              <a:rPr lang="ja-JP" altLang="en-US" sz="1400" dirty="0"/>
              <a:t>であり、外科などは回答数が</a:t>
            </a:r>
            <a:r>
              <a:rPr lang="en-US" altLang="ja-JP" sz="1400" dirty="0"/>
              <a:t>300</a:t>
            </a:r>
            <a:r>
              <a:rPr lang="ja-JP" altLang="en-US" sz="1400" dirty="0"/>
              <a:t>以上とばらつきがある）ものと思われ、全体として大きな差はないものと思われる</a:t>
            </a:r>
            <a:endParaRPr lang="en-US" altLang="ja-JP" sz="1400" dirty="0"/>
          </a:p>
          <a:p>
            <a:r>
              <a:rPr kumimoji="1" lang="ja-JP" altLang="en-US" sz="1400" dirty="0"/>
              <a:t>★施設形態では大学では</a:t>
            </a:r>
            <a:r>
              <a:rPr kumimoji="1" lang="en-US" altLang="ja-JP" sz="1400" dirty="0"/>
              <a:t>21%</a:t>
            </a:r>
            <a:r>
              <a:rPr lang="ja-JP" altLang="en-US" sz="1400" dirty="0" err="1"/>
              <a:t>、</a:t>
            </a:r>
            <a:r>
              <a:rPr lang="ja-JP" altLang="en-US" sz="1400" dirty="0"/>
              <a:t>がんセンターでは</a:t>
            </a:r>
            <a:r>
              <a:rPr lang="en-US" altLang="ja-JP" sz="1400" dirty="0"/>
              <a:t>19%</a:t>
            </a:r>
            <a:r>
              <a:rPr lang="ja-JP" altLang="en-US" sz="1400" dirty="0" err="1"/>
              <a:t>、</a:t>
            </a:r>
            <a:r>
              <a:rPr lang="ja-JP" altLang="en-US" sz="1400" dirty="0"/>
              <a:t>国立病院では</a:t>
            </a:r>
            <a:r>
              <a:rPr lang="en-US" altLang="ja-JP" sz="1400" dirty="0"/>
              <a:t>26%</a:t>
            </a:r>
            <a:r>
              <a:rPr lang="ja-JP" altLang="en-US" sz="1400" dirty="0"/>
              <a:t>と概ね差はなかったが、私立病院では</a:t>
            </a:r>
            <a:r>
              <a:rPr lang="en-US" altLang="ja-JP" sz="1400" dirty="0"/>
              <a:t>34%</a:t>
            </a:r>
            <a:r>
              <a:rPr lang="ja-JP" altLang="en-US" sz="1400" dirty="0" err="1"/>
              <a:t>、</a:t>
            </a:r>
            <a:r>
              <a:rPr lang="ja-JP" altLang="en-US" sz="1400" dirty="0"/>
              <a:t>その他の診療所などでは</a:t>
            </a:r>
            <a:r>
              <a:rPr lang="en-US" altLang="ja-JP" sz="1400" dirty="0"/>
              <a:t>30%</a:t>
            </a:r>
            <a:r>
              <a:rPr lang="ja-JP" altLang="en-US" sz="1400" dirty="0"/>
              <a:t>と退会の可能性が高かった</a:t>
            </a:r>
            <a:endParaRPr lang="en-US" altLang="ja-JP" sz="1400" dirty="0"/>
          </a:p>
          <a:p>
            <a:r>
              <a:rPr kumimoji="1" lang="ja-JP" altLang="en-US" sz="1400" dirty="0"/>
              <a:t>★診療の中で肺癌診療の占める割合については占める割合が</a:t>
            </a:r>
            <a:r>
              <a:rPr lang="ja-JP" altLang="en-US" sz="1400" dirty="0"/>
              <a:t>少ないほど退会の可能性がある回答者数が多かった（</a:t>
            </a:r>
            <a:r>
              <a:rPr lang="en-US" altLang="ja-JP" sz="1400" dirty="0"/>
              <a:t>75%</a:t>
            </a:r>
            <a:r>
              <a:rPr lang="ja-JP" altLang="en-US" sz="1400" dirty="0"/>
              <a:t>以上を肺癌診療が占める回答者</a:t>
            </a:r>
            <a:r>
              <a:rPr lang="en-US" altLang="ja-JP" sz="1400" dirty="0"/>
              <a:t>18%</a:t>
            </a:r>
            <a:r>
              <a:rPr lang="ja-JP" altLang="en-US" sz="1400" dirty="0" err="1"/>
              <a:t>、</a:t>
            </a:r>
            <a:r>
              <a:rPr lang="en-US" altLang="ja-JP" sz="1400" dirty="0"/>
              <a:t>50</a:t>
            </a:r>
            <a:r>
              <a:rPr lang="ja-JP" altLang="en-US" sz="1400" dirty="0"/>
              <a:t>～</a:t>
            </a:r>
            <a:r>
              <a:rPr lang="en-US" altLang="ja-JP" sz="1400" dirty="0"/>
              <a:t>75%</a:t>
            </a:r>
            <a:r>
              <a:rPr lang="ja-JP" altLang="en-US" sz="1400" dirty="0"/>
              <a:t>で</a:t>
            </a:r>
            <a:r>
              <a:rPr lang="en-US" altLang="ja-JP" sz="1400" dirty="0"/>
              <a:t>23%</a:t>
            </a:r>
            <a:r>
              <a:rPr lang="ja-JP" altLang="en-US" sz="1400" dirty="0" err="1"/>
              <a:t>、</a:t>
            </a:r>
            <a:r>
              <a:rPr lang="en-US" altLang="ja-JP" sz="1400" dirty="0"/>
              <a:t>25</a:t>
            </a:r>
            <a:r>
              <a:rPr lang="ja-JP" altLang="en-US" sz="1400" dirty="0"/>
              <a:t>～</a:t>
            </a:r>
            <a:r>
              <a:rPr lang="en-US" altLang="ja-JP" sz="1400" dirty="0"/>
              <a:t>50%</a:t>
            </a:r>
            <a:r>
              <a:rPr lang="ja-JP" altLang="en-US" sz="1400" dirty="0"/>
              <a:t>で</a:t>
            </a:r>
            <a:r>
              <a:rPr lang="en-US" altLang="ja-JP" sz="1400" dirty="0"/>
              <a:t>32%</a:t>
            </a:r>
            <a:r>
              <a:rPr lang="ja-JP" altLang="en-US" sz="1400" dirty="0" err="1"/>
              <a:t>、</a:t>
            </a:r>
            <a:r>
              <a:rPr lang="en-US" altLang="ja-JP" sz="1400" dirty="0"/>
              <a:t>25%</a:t>
            </a:r>
            <a:r>
              <a:rPr lang="ja-JP" altLang="en-US" sz="1400" dirty="0"/>
              <a:t>未満で</a:t>
            </a:r>
            <a:r>
              <a:rPr lang="en-US" altLang="ja-JP" sz="1400" dirty="0"/>
              <a:t>35%</a:t>
            </a:r>
            <a:r>
              <a:rPr lang="ja-JP" altLang="en-US" sz="1400"/>
              <a:t>）。</a:t>
            </a:r>
            <a:endParaRPr kumimoji="1" lang="en-US" altLang="ja-JP" sz="1400" dirty="0"/>
          </a:p>
        </p:txBody>
      </p:sp>
    </p:spTree>
    <p:extLst>
      <p:ext uri="{BB962C8B-B14F-4D97-AF65-F5344CB8AC3E}">
        <p14:creationId xmlns:p14="http://schemas.microsoft.com/office/powerpoint/2010/main" val="268554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66689" t="18708" r="17297" b="12342"/>
          <a:stretch/>
        </p:blipFill>
        <p:spPr>
          <a:xfrm>
            <a:off x="387178" y="321276"/>
            <a:ext cx="4925138" cy="5964194"/>
          </a:xfrm>
          <a:prstGeom prst="rect">
            <a:avLst/>
          </a:prstGeom>
        </p:spPr>
      </p:pic>
      <p:sp>
        <p:nvSpPr>
          <p:cNvPr id="3" name="テキスト ボックス 2"/>
          <p:cNvSpPr txBox="1"/>
          <p:nvPr/>
        </p:nvSpPr>
        <p:spPr>
          <a:xfrm>
            <a:off x="6236043" y="1219200"/>
            <a:ext cx="4226011" cy="1754326"/>
          </a:xfrm>
          <a:prstGeom prst="rect">
            <a:avLst/>
          </a:prstGeom>
          <a:noFill/>
        </p:spPr>
        <p:txBody>
          <a:bodyPr wrap="square" rtlCol="0">
            <a:spAutoFit/>
          </a:bodyPr>
          <a:lstStyle/>
          <a:p>
            <a:r>
              <a:rPr kumimoji="1" lang="ja-JP" altLang="en-US" dirty="0"/>
              <a:t>★退会の可能性がある回答者の多くの理由が年会費の負担であり、年会費を軽減するか、または施設負担（たとえば個人加入ではなく、施設ごとに学会に加入するなど）にするかなどの対策が必要</a:t>
            </a:r>
            <a:r>
              <a:rPr kumimoji="1" lang="ja-JP" altLang="en-US"/>
              <a:t>であろう</a:t>
            </a:r>
            <a:endParaRPr kumimoji="1" lang="en-US" altLang="ja-JP" dirty="0"/>
          </a:p>
        </p:txBody>
      </p:sp>
    </p:spTree>
    <p:extLst>
      <p:ext uri="{BB962C8B-B14F-4D97-AF65-F5344CB8AC3E}">
        <p14:creationId xmlns:p14="http://schemas.microsoft.com/office/powerpoint/2010/main" val="250049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66824" t="22312" r="17298" b="16907"/>
          <a:stretch/>
        </p:blipFill>
        <p:spPr>
          <a:xfrm>
            <a:off x="395417" y="428366"/>
            <a:ext cx="5256748" cy="5659395"/>
          </a:xfrm>
          <a:prstGeom prst="rect">
            <a:avLst/>
          </a:prstGeom>
        </p:spPr>
      </p:pic>
      <p:pic>
        <p:nvPicPr>
          <p:cNvPr id="4" name="図 3"/>
          <p:cNvPicPr>
            <a:picLocks noChangeAspect="1"/>
          </p:cNvPicPr>
          <p:nvPr/>
        </p:nvPicPr>
        <p:blipFill rotWithShape="1">
          <a:blip r:embed="rId3"/>
          <a:srcRect l="67095" t="40330" r="17432" b="25796"/>
          <a:stretch/>
        </p:blipFill>
        <p:spPr>
          <a:xfrm>
            <a:off x="5972431" y="428366"/>
            <a:ext cx="6034013" cy="3715266"/>
          </a:xfrm>
          <a:prstGeom prst="rect">
            <a:avLst/>
          </a:prstGeom>
        </p:spPr>
      </p:pic>
    </p:spTree>
    <p:extLst>
      <p:ext uri="{BB962C8B-B14F-4D97-AF65-F5344CB8AC3E}">
        <p14:creationId xmlns:p14="http://schemas.microsoft.com/office/powerpoint/2010/main" val="102553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69C7B93-EF41-5E9D-DAA9-11877DB0B62C}"/>
              </a:ext>
            </a:extLst>
          </p:cNvPr>
          <p:cNvSpPr>
            <a:spLocks noGrp="1"/>
          </p:cNvSpPr>
          <p:nvPr>
            <p:ph type="title"/>
          </p:nvPr>
        </p:nvSpPr>
        <p:spPr>
          <a:xfrm>
            <a:off x="265216" y="712520"/>
            <a:ext cx="11661568" cy="5843118"/>
          </a:xfrm>
        </p:spPr>
        <p:txBody>
          <a:bodyPr>
            <a:noAutofit/>
          </a:bodyPr>
          <a:lstStyle/>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br>
              <a:rPr lang="en" altLang="ja-JP" sz="2400" dirty="0">
                <a:effectLst/>
                <a:latin typeface="Meiryo" panose="020B0604030504040204" pitchFamily="34" charset="-128"/>
                <a:ea typeface="Meiryo" panose="020B0604030504040204" pitchFamily="34" charset="-128"/>
              </a:rPr>
            </a:br>
            <a:br>
              <a:rPr lang="en" altLang="ja-JP" sz="2400" dirty="0">
                <a:effectLst/>
                <a:latin typeface="Meiryo" panose="020B0604030504040204" pitchFamily="34" charset="-128"/>
                <a:ea typeface="Meiryo" panose="020B0604030504040204" pitchFamily="34" charset="-128"/>
              </a:rPr>
            </a:br>
            <a:br>
              <a:rPr lang="en" altLang="ja-JP" sz="2400" dirty="0">
                <a:effectLst/>
                <a:latin typeface="Meiryo" panose="020B0604030504040204" pitchFamily="34" charset="-128"/>
                <a:ea typeface="Meiryo" panose="020B0604030504040204" pitchFamily="34" charset="-128"/>
              </a:rPr>
            </a:br>
            <a:br>
              <a:rPr lang="en" altLang="ja-JP" sz="2400" dirty="0">
                <a:effectLst/>
                <a:latin typeface="Meiryo" panose="020B0604030504040204" pitchFamily="34" charset="-128"/>
                <a:ea typeface="Meiryo" panose="020B0604030504040204" pitchFamily="34" charset="-128"/>
              </a:rPr>
            </a:br>
            <a:r>
              <a:rPr lang="en" altLang="ja-JP" sz="2400" dirty="0">
                <a:solidFill>
                  <a:schemeClr val="bg1"/>
                </a:solidFill>
                <a:effectLst/>
                <a:highlight>
                  <a:srgbClr val="000080"/>
                </a:highlight>
                <a:latin typeface="Meiryo" panose="020B0604030504040204" pitchFamily="34" charset="-128"/>
                <a:ea typeface="Meiryo" panose="020B0604030504040204" pitchFamily="34" charset="-128"/>
              </a:rPr>
              <a:t>Q1 </a:t>
            </a:r>
            <a:r>
              <a:rPr lang="ja-JP" altLang="en-US" sz="2400">
                <a:solidFill>
                  <a:schemeClr val="bg1"/>
                </a:solidFill>
                <a:effectLst/>
                <a:highlight>
                  <a:srgbClr val="000080"/>
                </a:highlight>
                <a:latin typeface="Meiryo" panose="020B0604030504040204" pitchFamily="34" charset="-128"/>
                <a:ea typeface="Meiryo" panose="020B0604030504040204" pitchFamily="34" charset="-128"/>
              </a:rPr>
              <a:t>あなたの性別を教えてください</a:t>
            </a:r>
            <a:br>
              <a:rPr lang="en" altLang="ja-JP" sz="2400" dirty="0">
                <a:effectLst/>
                <a:latin typeface="Meiryo" panose="020B0604030504040204" pitchFamily="34" charset="-128"/>
                <a:ea typeface="Meiryo" panose="020B0604030504040204" pitchFamily="34" charset="-128"/>
              </a:rPr>
            </a:b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Q1: </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回答者の男女比は</a:t>
            </a:r>
            <a:r>
              <a:rPr lang="en-US" altLang="ja-JP" sz="2400" kern="0" dirty="0">
                <a:latin typeface="Meiryo" panose="020B0604030504040204" pitchFamily="34" charset="-128"/>
                <a:ea typeface="Meiryo" panose="020B0604030504040204" pitchFamily="34" charset="-128"/>
                <a:cs typeface="ＭＳ ゴシック" panose="020B0609070205080204" pitchFamily="49" charset="-128"/>
              </a:rPr>
              <a:t>4</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:1</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。肺癌学会会員の男女比が</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5:1</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であり、女性会員の方が積極的に回答した可能性がある。</a:t>
            </a:r>
            <a:b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br>
            <a:r>
              <a:rPr lang="en-US" altLang="ja-JP" sz="2400" dirty="0">
                <a:solidFill>
                  <a:schemeClr val="bg1"/>
                </a:solidFill>
                <a:highlight>
                  <a:srgbClr val="000080"/>
                </a:highlight>
                <a:latin typeface="Meiryo" panose="020B0604030504040204" pitchFamily="34" charset="-128"/>
                <a:ea typeface="Meiryo" panose="020B0604030504040204" pitchFamily="34" charset="-128"/>
              </a:rPr>
              <a:t>Q2 </a:t>
            </a:r>
            <a:r>
              <a:rPr lang="ja-JP" altLang="en-US" sz="2400">
                <a:solidFill>
                  <a:schemeClr val="bg1"/>
                </a:solidFill>
                <a:highlight>
                  <a:srgbClr val="000080"/>
                </a:highlight>
                <a:latin typeface="Meiryo" panose="020B0604030504040204" pitchFamily="34" charset="-128"/>
                <a:ea typeface="Meiryo" panose="020B0604030504040204" pitchFamily="34" charset="-128"/>
              </a:rPr>
              <a:t>あなたの年齢を教えてください</a:t>
            </a:r>
            <a:br>
              <a:rPr lang="ja-JP" altLang="ja-JP" sz="2400" kern="100">
                <a:effectLst/>
                <a:latin typeface="Meiryo" panose="020B0604030504040204" pitchFamily="34" charset="-128"/>
                <a:ea typeface="Meiryo" panose="020B0604030504040204" pitchFamily="34" charset="-128"/>
                <a:cs typeface="Times New Roman" panose="02020603050405020304" pitchFamily="18" charset="0"/>
              </a:rPr>
            </a:b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Q2: </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年齢は</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30</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歳代</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15.6%</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40</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歳代</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32.4%, 50</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歳代</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35.0%</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で、中堅からベテランからの回答が主</a:t>
            </a:r>
            <a:r>
              <a:rPr lang="ja-JP" altLang="en-US" sz="2400" kern="0">
                <a:effectLst/>
                <a:latin typeface="Meiryo" panose="020B0604030504040204" pitchFamily="34" charset="-128"/>
                <a:ea typeface="Meiryo" panose="020B0604030504040204" pitchFamily="34" charset="-128"/>
                <a:cs typeface="ＭＳ ゴシック" panose="020B0609070205080204" pitchFamily="49" charset="-128"/>
              </a:rPr>
              <a:t>で</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20</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歳代は</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6</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名のみ。</a:t>
            </a:r>
            <a:b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br>
            <a:r>
              <a:rPr lang="en-US" altLang="ja-JP" sz="2400" dirty="0">
                <a:solidFill>
                  <a:schemeClr val="bg1"/>
                </a:solidFill>
                <a:effectLst/>
                <a:highlight>
                  <a:srgbClr val="000080"/>
                </a:highlight>
                <a:latin typeface="Meiryo" panose="020B0604030504040204" pitchFamily="34" charset="-128"/>
                <a:ea typeface="Meiryo" panose="020B0604030504040204" pitchFamily="34" charset="-128"/>
              </a:rPr>
              <a:t>Q3 </a:t>
            </a:r>
            <a:r>
              <a:rPr lang="ja-JP" altLang="en-US" sz="2400">
                <a:solidFill>
                  <a:schemeClr val="bg1"/>
                </a:solidFill>
                <a:effectLst/>
                <a:highlight>
                  <a:srgbClr val="000080"/>
                </a:highlight>
                <a:latin typeface="Meiryo" panose="020B0604030504040204" pitchFamily="34" charset="-128"/>
                <a:ea typeface="Meiryo" panose="020B0604030504040204" pitchFamily="34" charset="-128"/>
              </a:rPr>
              <a:t>あなたの卒業年を教えてください</a:t>
            </a:r>
            <a:br>
              <a:rPr lang="ja-JP" altLang="ja-JP" sz="2400" kern="100">
                <a:effectLst/>
                <a:latin typeface="Meiryo" panose="020B0604030504040204" pitchFamily="34" charset="-128"/>
                <a:ea typeface="Meiryo" panose="020B0604030504040204" pitchFamily="34" charset="-128"/>
                <a:cs typeface="Times New Roman" panose="02020603050405020304" pitchFamily="18" charset="0"/>
              </a:rPr>
            </a:b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Q3: </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卒業年齢は卒後</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15</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年～</a:t>
            </a: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30</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年の中堅</a:t>
            </a:r>
            <a:r>
              <a:rPr lang="ja-JP" altLang="en-US" sz="2400" kern="0">
                <a:effectLst/>
                <a:latin typeface="Meiryo" panose="020B0604030504040204" pitchFamily="34" charset="-128"/>
                <a:ea typeface="Meiryo" panose="020B0604030504040204" pitchFamily="34" charset="-128"/>
                <a:cs typeface="ＭＳ ゴシック" panose="020B0609070205080204" pitchFamily="49" charset="-128"/>
              </a:rPr>
              <a:t>からベテラン</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が中心であった。</a:t>
            </a:r>
            <a:b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br>
            <a:r>
              <a:rPr lang="en-US" altLang="ja-JP" sz="2400" dirty="0">
                <a:solidFill>
                  <a:schemeClr val="bg1"/>
                </a:solidFill>
                <a:highlight>
                  <a:srgbClr val="000080"/>
                </a:highlight>
                <a:latin typeface="Meiryo" panose="020B0604030504040204" pitchFamily="34" charset="-128"/>
                <a:ea typeface="Meiryo" panose="020B0604030504040204" pitchFamily="34" charset="-128"/>
              </a:rPr>
              <a:t>Q4 </a:t>
            </a:r>
            <a:r>
              <a:rPr lang="ja-JP" altLang="en-US" sz="2400">
                <a:solidFill>
                  <a:schemeClr val="bg1"/>
                </a:solidFill>
                <a:highlight>
                  <a:srgbClr val="000080"/>
                </a:highlight>
                <a:latin typeface="Meiryo" panose="020B0604030504040204" pitchFamily="34" charset="-128"/>
                <a:ea typeface="Meiryo" panose="020B0604030504040204" pitchFamily="34" charset="-128"/>
              </a:rPr>
              <a:t>あなたの専門分野を教えてください</a:t>
            </a:r>
            <a:br>
              <a:rPr lang="ja-JP" altLang="ja-JP" sz="2400" kern="100">
                <a:effectLst/>
                <a:latin typeface="Meiryo" panose="020B0604030504040204" pitchFamily="34" charset="-128"/>
                <a:ea typeface="Meiryo" panose="020B0604030504040204" pitchFamily="34" charset="-128"/>
                <a:cs typeface="Times New Roman" panose="02020603050405020304" pitchFamily="18" charset="0"/>
              </a:rPr>
            </a:br>
            <a:r>
              <a:rPr lang="en-US" altLang="ja-JP" sz="2400" kern="0" dirty="0">
                <a:effectLst/>
                <a:latin typeface="Meiryo" panose="020B0604030504040204" pitchFamily="34" charset="-128"/>
                <a:ea typeface="Meiryo" panose="020B0604030504040204" pitchFamily="34" charset="-128"/>
                <a:cs typeface="ＭＳ ゴシック" panose="020B0609070205080204" pitchFamily="49" charset="-128"/>
              </a:rPr>
              <a:t>Q4: </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専門分野別の回答では</a:t>
            </a:r>
            <a:r>
              <a:rPr lang="ja-JP" altLang="en-US" sz="2400" kern="0">
                <a:latin typeface="Meiryo" panose="020B0604030504040204" pitchFamily="34" charset="-128"/>
                <a:ea typeface="Meiryo" panose="020B0604030504040204" pitchFamily="34" charset="-128"/>
                <a:cs typeface="ＭＳ ゴシック" panose="020B0609070205080204" pitchFamily="49" charset="-128"/>
              </a:rPr>
              <a:t>外科、内科ほぼ</a:t>
            </a:r>
            <a:r>
              <a:rPr lang="en-US" altLang="ja-JP" sz="2400" kern="0" dirty="0">
                <a:latin typeface="Meiryo" panose="020B0604030504040204" pitchFamily="34" charset="-128"/>
                <a:ea typeface="Meiryo" panose="020B0604030504040204" pitchFamily="34" charset="-128"/>
                <a:cs typeface="ＭＳ ゴシック" panose="020B0609070205080204" pitchFamily="49" charset="-128"/>
              </a:rPr>
              <a:t>50%</a:t>
            </a:r>
            <a:r>
              <a:rPr lang="ja-JP" altLang="en-US" sz="2400" kern="0">
                <a:latin typeface="Meiryo" panose="020B0604030504040204" pitchFamily="34" charset="-128"/>
                <a:ea typeface="Meiryo" panose="020B0604030504040204" pitchFamily="34" charset="-128"/>
                <a:cs typeface="ＭＳ ゴシック" panose="020B0609070205080204" pitchFamily="49" charset="-128"/>
              </a:rPr>
              <a:t>で、この２つの科で</a:t>
            </a:r>
            <a:r>
              <a:rPr lang="en-US" altLang="ja-JP" sz="2400" kern="0" dirty="0">
                <a:latin typeface="Meiryo" panose="020B0604030504040204" pitchFamily="34" charset="-128"/>
                <a:ea typeface="Meiryo" panose="020B0604030504040204" pitchFamily="34" charset="-128"/>
                <a:cs typeface="ＭＳ ゴシック" panose="020B0609070205080204" pitchFamily="49" charset="-128"/>
              </a:rPr>
              <a:t>9</a:t>
            </a:r>
            <a:r>
              <a:rPr lang="ja-JP" altLang="en-US" sz="2400" kern="0">
                <a:latin typeface="Meiryo" panose="020B0604030504040204" pitchFamily="34" charset="-128"/>
                <a:ea typeface="Meiryo" panose="020B0604030504040204" pitchFamily="34" charset="-128"/>
                <a:cs typeface="ＭＳ ゴシック" panose="020B0609070205080204" pitchFamily="49" charset="-128"/>
              </a:rPr>
              <a:t>割方を占めていた</a:t>
            </a:r>
            <a:r>
              <a:rPr lang="ja-JP" altLang="ja-JP" sz="2400" kern="0">
                <a:effectLst/>
                <a:latin typeface="Meiryo" panose="020B0604030504040204" pitchFamily="34" charset="-128"/>
                <a:ea typeface="Meiryo" panose="020B0604030504040204" pitchFamily="34" charset="-128"/>
                <a:cs typeface="ＭＳ ゴシック" panose="020B0609070205080204" pitchFamily="49" charset="-128"/>
              </a:rPr>
              <a:t>。</a:t>
            </a:r>
            <a:br>
              <a:rPr lang="ja-JP" altLang="ja-JP" sz="2400" kern="100">
                <a:effectLst/>
                <a:latin typeface="Meiryo" panose="020B0604030504040204" pitchFamily="34" charset="-128"/>
                <a:ea typeface="Meiryo" panose="020B0604030504040204" pitchFamily="34" charset="-128"/>
                <a:cs typeface="Times New Roman" panose="02020603050405020304" pitchFamily="18" charset="0"/>
              </a:rPr>
            </a:br>
            <a:br>
              <a:rPr lang="en" altLang="ja-JP" sz="2400" dirty="0">
                <a:effectLst/>
                <a:latin typeface="Meiryo" panose="020B0604030504040204" pitchFamily="34" charset="-128"/>
                <a:ea typeface="Meiryo" panose="020B0604030504040204" pitchFamily="34" charset="-128"/>
              </a:rPr>
            </a:br>
            <a:br>
              <a:rPr lang="en" altLang="ja-JP" sz="2400" dirty="0">
                <a:effectLst/>
                <a:latin typeface="Meiryo" panose="020B0604030504040204" pitchFamily="34" charset="-128"/>
                <a:ea typeface="Meiryo" panose="020B0604030504040204" pitchFamily="34" charset="-128"/>
              </a:rPr>
            </a:br>
            <a:br>
              <a:rPr lang="ja-JP" altLang="en-US" sz="2400">
                <a:effectLst/>
                <a:latin typeface="Meiryo" panose="020B0604030504040204" pitchFamily="34" charset="-128"/>
                <a:ea typeface="Meiryo" panose="020B0604030504040204" pitchFamily="34" charset="-128"/>
              </a:rPr>
            </a:br>
            <a:endParaRPr kumimoji="1" lang="ja-JP" altLang="en-US" sz="240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1FD705D7-C494-0BB0-8148-563915BAEC28}"/>
              </a:ext>
            </a:extLst>
          </p:cNvPr>
          <p:cNvSpPr txBox="1"/>
          <p:nvPr/>
        </p:nvSpPr>
        <p:spPr>
          <a:xfrm>
            <a:off x="960863" y="-183262"/>
            <a:ext cx="8684941" cy="1304203"/>
          </a:xfrm>
          <a:prstGeom prst="rect">
            <a:avLst/>
          </a:prstGeom>
          <a:noFill/>
        </p:spPr>
        <p:txBody>
          <a:bodyPr wrap="square" rtlCol="0">
            <a:spAutoFit/>
          </a:bodyPr>
          <a:lstStyle/>
          <a:p>
            <a:pPr>
              <a:lnSpc>
                <a:spcPct val="150000"/>
              </a:lnSpc>
            </a:pPr>
            <a:br>
              <a:rPr lang="en" altLang="ja-JP" dirty="0">
                <a:effectLst/>
                <a:latin typeface="Meiryo" panose="020B0604030504040204" pitchFamily="34" charset="-128"/>
                <a:ea typeface="Meiryo" panose="020B0604030504040204" pitchFamily="34" charset="-128"/>
              </a:rPr>
            </a:br>
            <a:endParaRPr lang="en-US" altLang="ja-JP" dirty="0">
              <a:solidFill>
                <a:schemeClr val="bg1"/>
              </a:solidFill>
              <a:effectLst/>
              <a:highlight>
                <a:srgbClr val="000080"/>
              </a:highlight>
              <a:latin typeface="Meiryo" panose="020B0604030504040204" pitchFamily="34" charset="-128"/>
              <a:ea typeface="Meiryo" panose="020B0604030504040204" pitchFamily="34" charset="-128"/>
            </a:endParaRPr>
          </a:p>
          <a:p>
            <a:pPr>
              <a:lnSpc>
                <a:spcPct val="150000"/>
              </a:lnSpc>
            </a:pP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277646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3E7D9151-8F35-57DC-E8B2-8BEFE52AB3A0}"/>
              </a:ext>
            </a:extLst>
          </p:cNvPr>
          <p:cNvPicPr>
            <a:picLocks noGrp="1" noChangeAspect="1"/>
          </p:cNvPicPr>
          <p:nvPr>
            <p:ph idx="1"/>
          </p:nvPr>
        </p:nvPicPr>
        <p:blipFill rotWithShape="1">
          <a:blip r:embed="rId2"/>
          <a:srcRect r="32577"/>
          <a:stretch/>
        </p:blipFill>
        <p:spPr>
          <a:xfrm>
            <a:off x="0" y="1495819"/>
            <a:ext cx="5908431" cy="4259740"/>
          </a:xfrm>
        </p:spPr>
      </p:pic>
      <p:sp>
        <p:nvSpPr>
          <p:cNvPr id="2" name="タイトル 1">
            <a:extLst>
              <a:ext uri="{FF2B5EF4-FFF2-40B4-BE49-F238E27FC236}">
                <a16:creationId xmlns:a16="http://schemas.microsoft.com/office/drawing/2014/main" id="{14B2E009-CB09-0655-41C7-7516503BBC8B}"/>
              </a:ext>
            </a:extLst>
          </p:cNvPr>
          <p:cNvSpPr>
            <a:spLocks noGrp="1"/>
          </p:cNvSpPr>
          <p:nvPr>
            <p:ph type="title"/>
          </p:nvPr>
        </p:nvSpPr>
        <p:spPr>
          <a:xfrm>
            <a:off x="838200" y="365126"/>
            <a:ext cx="10515600" cy="1016998"/>
          </a:xfrm>
        </p:spPr>
        <p:txBody>
          <a:bodyPr/>
          <a:lstStyle/>
          <a:p>
            <a:r>
              <a:rPr kumimoji="1" lang="en-US" altLang="ja-JP" dirty="0"/>
              <a:t>Q20. </a:t>
            </a:r>
            <a:r>
              <a:rPr kumimoji="1" lang="ja-JP" altLang="en-US"/>
              <a:t>肺癌認定医になりたいですか？</a:t>
            </a:r>
            <a:endParaRPr kumimoji="1" lang="ja-JP" altLang="en-US" dirty="0"/>
          </a:p>
        </p:txBody>
      </p:sp>
      <p:graphicFrame>
        <p:nvGraphicFramePr>
          <p:cNvPr id="43" name="表 42">
            <a:extLst>
              <a:ext uri="{FF2B5EF4-FFF2-40B4-BE49-F238E27FC236}">
                <a16:creationId xmlns:a16="http://schemas.microsoft.com/office/drawing/2014/main" id="{6C0A7DAE-9B31-4432-7424-7C8C6B93DBA1}"/>
              </a:ext>
            </a:extLst>
          </p:cNvPr>
          <p:cNvGraphicFramePr>
            <a:graphicFrameLocks noGrp="1"/>
          </p:cNvGraphicFramePr>
          <p:nvPr/>
        </p:nvGraphicFramePr>
        <p:xfrm>
          <a:off x="6049105" y="1299130"/>
          <a:ext cx="5099539" cy="1252538"/>
        </p:xfrm>
        <a:graphic>
          <a:graphicData uri="http://schemas.openxmlformats.org/drawingml/2006/table">
            <a:tbl>
              <a:tblPr firstRow="1" bandRow="1">
                <a:tableStyleId>{2A488322-F2BA-4B5B-9748-0D474271808F}</a:tableStyleId>
              </a:tblPr>
              <a:tblGrid>
                <a:gridCol w="1840147">
                  <a:extLst>
                    <a:ext uri="{9D8B030D-6E8A-4147-A177-3AD203B41FA5}">
                      <a16:colId xmlns:a16="http://schemas.microsoft.com/office/drawing/2014/main" val="1988688465"/>
                    </a:ext>
                  </a:extLst>
                </a:gridCol>
                <a:gridCol w="1076005">
                  <a:extLst>
                    <a:ext uri="{9D8B030D-6E8A-4147-A177-3AD203B41FA5}">
                      <a16:colId xmlns:a16="http://schemas.microsoft.com/office/drawing/2014/main" val="3215258688"/>
                    </a:ext>
                  </a:extLst>
                </a:gridCol>
                <a:gridCol w="932231">
                  <a:extLst>
                    <a:ext uri="{9D8B030D-6E8A-4147-A177-3AD203B41FA5}">
                      <a16:colId xmlns:a16="http://schemas.microsoft.com/office/drawing/2014/main" val="693681201"/>
                    </a:ext>
                  </a:extLst>
                </a:gridCol>
                <a:gridCol w="1251156">
                  <a:extLst>
                    <a:ext uri="{9D8B030D-6E8A-4147-A177-3AD203B41FA5}">
                      <a16:colId xmlns:a16="http://schemas.microsoft.com/office/drawing/2014/main" val="2399290180"/>
                    </a:ext>
                  </a:extLst>
                </a:gridCol>
              </a:tblGrid>
              <a:tr h="217024">
                <a:tc>
                  <a:txBody>
                    <a:bodyPr/>
                    <a:lstStyle/>
                    <a:p>
                      <a:pPr>
                        <a:lnSpc>
                          <a:spcPct val="90000"/>
                        </a:lnSpc>
                        <a:spcBef>
                          <a:spcPts val="100"/>
                        </a:spcBef>
                      </a:pPr>
                      <a:r>
                        <a:rPr kumimoji="1" lang="ja-JP" altLang="en-US" sz="1600"/>
                        <a:t>性別</a:t>
                      </a:r>
                    </a:p>
                  </a:txBody>
                  <a:tcPr anchor="ctr"/>
                </a:tc>
                <a:tc>
                  <a:txBody>
                    <a:bodyPr/>
                    <a:lstStyle/>
                    <a:p>
                      <a:pPr algn="ctr">
                        <a:lnSpc>
                          <a:spcPct val="90000"/>
                        </a:lnSpc>
                        <a:spcBef>
                          <a:spcPts val="100"/>
                        </a:spcBef>
                      </a:pPr>
                      <a:r>
                        <a:rPr kumimoji="1" lang="ja-JP" altLang="en-US" sz="1600"/>
                        <a:t>女</a:t>
                      </a:r>
                    </a:p>
                  </a:txBody>
                  <a:tcPr anchor="ctr"/>
                </a:tc>
                <a:tc>
                  <a:txBody>
                    <a:bodyPr/>
                    <a:lstStyle/>
                    <a:p>
                      <a:pPr algn="ctr">
                        <a:lnSpc>
                          <a:spcPct val="90000"/>
                        </a:lnSpc>
                        <a:spcBef>
                          <a:spcPts val="100"/>
                        </a:spcBef>
                      </a:pPr>
                      <a:r>
                        <a:rPr kumimoji="1" lang="ja-JP" altLang="en-US" sz="1600"/>
                        <a:t>男</a:t>
                      </a:r>
                    </a:p>
                  </a:txBody>
                  <a:tcPr anchor="ctr"/>
                </a:tc>
                <a:tc>
                  <a:txBody>
                    <a:bodyPr/>
                    <a:lstStyle/>
                    <a:p>
                      <a:pPr algn="ctr">
                        <a:lnSpc>
                          <a:spcPct val="90000"/>
                        </a:lnSpc>
                        <a:spcBef>
                          <a:spcPts val="100"/>
                        </a:spcBef>
                      </a:pPr>
                      <a:r>
                        <a:rPr kumimoji="1" lang="ja-JP" altLang="en-US" sz="1600"/>
                        <a:t>無回答</a:t>
                      </a:r>
                    </a:p>
                  </a:txBody>
                  <a:tcPr anchor="ctr"/>
                </a:tc>
                <a:extLst>
                  <a:ext uri="{0D108BD9-81ED-4DB2-BD59-A6C34878D82A}">
                    <a16:rowId xmlns:a16="http://schemas.microsoft.com/office/drawing/2014/main" val="2016889393"/>
                  </a:ext>
                </a:extLst>
              </a:tr>
              <a:tr h="217539">
                <a:tc>
                  <a:txBody>
                    <a:bodyPr/>
                    <a:lstStyle/>
                    <a:p>
                      <a:pPr>
                        <a:lnSpc>
                          <a:spcPct val="90000"/>
                        </a:lnSpc>
                        <a:spcBef>
                          <a:spcPts val="100"/>
                        </a:spcBef>
                      </a:pPr>
                      <a:r>
                        <a:rPr kumimoji="1" lang="ja-JP" altLang="en-US" sz="1600"/>
                        <a:t>なりたい</a:t>
                      </a:r>
                    </a:p>
                  </a:txBody>
                  <a:tcPr anchor="ctr"/>
                </a:tc>
                <a:tc>
                  <a:txBody>
                    <a:bodyPr/>
                    <a:lstStyle/>
                    <a:p>
                      <a:pPr algn="ctr">
                        <a:lnSpc>
                          <a:spcPct val="90000"/>
                        </a:lnSpc>
                        <a:spcBef>
                          <a:spcPts val="100"/>
                        </a:spcBef>
                      </a:pPr>
                      <a:r>
                        <a:rPr kumimoji="1" lang="en-US" altLang="ja-JP" sz="1600" dirty="0"/>
                        <a:t>69</a:t>
                      </a:r>
                      <a:endParaRPr kumimoji="1" lang="ja-JP" altLang="en-US" sz="1600"/>
                    </a:p>
                  </a:txBody>
                  <a:tcPr anchor="ctr"/>
                </a:tc>
                <a:tc>
                  <a:txBody>
                    <a:bodyPr/>
                    <a:lstStyle/>
                    <a:p>
                      <a:pPr algn="ctr">
                        <a:lnSpc>
                          <a:spcPct val="90000"/>
                        </a:lnSpc>
                        <a:spcBef>
                          <a:spcPts val="100"/>
                        </a:spcBef>
                      </a:pPr>
                      <a:r>
                        <a:rPr kumimoji="1" lang="en-US" altLang="ja-JP" sz="1600" dirty="0"/>
                        <a:t>306</a:t>
                      </a:r>
                      <a:endParaRPr kumimoji="1" lang="ja-JP" altLang="en-US" sz="1600"/>
                    </a:p>
                  </a:txBody>
                  <a:tcPr anchor="ctr"/>
                </a:tc>
                <a:tc>
                  <a:txBody>
                    <a:bodyPr/>
                    <a:lstStyle/>
                    <a:p>
                      <a:pPr algn="ctr">
                        <a:lnSpc>
                          <a:spcPct val="90000"/>
                        </a:lnSpc>
                        <a:spcBef>
                          <a:spcPts val="100"/>
                        </a:spcBef>
                      </a:pPr>
                      <a:r>
                        <a:rPr kumimoji="1" lang="en-US" altLang="ja-JP" sz="1600" dirty="0"/>
                        <a:t>0</a:t>
                      </a:r>
                      <a:endParaRPr kumimoji="1" lang="ja-JP" altLang="en-US" sz="1600"/>
                    </a:p>
                  </a:txBody>
                  <a:tcPr anchor="ctr"/>
                </a:tc>
                <a:extLst>
                  <a:ext uri="{0D108BD9-81ED-4DB2-BD59-A6C34878D82A}">
                    <a16:rowId xmlns:a16="http://schemas.microsoft.com/office/drawing/2014/main" val="1595419889"/>
                  </a:ext>
                </a:extLst>
              </a:tr>
              <a:tr h="217539">
                <a:tc>
                  <a:txBody>
                    <a:bodyPr/>
                    <a:lstStyle/>
                    <a:p>
                      <a:pPr>
                        <a:lnSpc>
                          <a:spcPct val="90000"/>
                        </a:lnSpc>
                        <a:spcBef>
                          <a:spcPts val="100"/>
                        </a:spcBef>
                      </a:pPr>
                      <a:r>
                        <a:rPr kumimoji="1" lang="ja-JP" altLang="en-US" sz="1600"/>
                        <a:t>なりたくない</a:t>
                      </a:r>
                    </a:p>
                  </a:txBody>
                  <a:tcPr anchor="ctr"/>
                </a:tc>
                <a:tc>
                  <a:txBody>
                    <a:bodyPr/>
                    <a:lstStyle/>
                    <a:p>
                      <a:pPr algn="ctr">
                        <a:lnSpc>
                          <a:spcPct val="90000"/>
                        </a:lnSpc>
                        <a:spcBef>
                          <a:spcPts val="100"/>
                        </a:spcBef>
                      </a:pPr>
                      <a:r>
                        <a:rPr kumimoji="1" lang="en-US" altLang="ja-JP" sz="1600" dirty="0"/>
                        <a:t>12</a:t>
                      </a:r>
                      <a:endParaRPr kumimoji="1" lang="ja-JP" altLang="en-US" sz="1600"/>
                    </a:p>
                  </a:txBody>
                  <a:tcPr anchor="ctr"/>
                </a:tc>
                <a:tc>
                  <a:txBody>
                    <a:bodyPr/>
                    <a:lstStyle/>
                    <a:p>
                      <a:pPr algn="ctr">
                        <a:lnSpc>
                          <a:spcPct val="90000"/>
                        </a:lnSpc>
                        <a:spcBef>
                          <a:spcPts val="100"/>
                        </a:spcBef>
                      </a:pPr>
                      <a:r>
                        <a:rPr kumimoji="1" lang="en-US" altLang="ja-JP" sz="1600" dirty="0"/>
                        <a:t>64</a:t>
                      </a:r>
                      <a:endParaRPr kumimoji="1" lang="ja-JP" altLang="en-US" sz="1600"/>
                    </a:p>
                  </a:txBody>
                  <a:tcPr anchor="ctr"/>
                </a:tc>
                <a:tc>
                  <a:txBody>
                    <a:bodyPr/>
                    <a:lstStyle/>
                    <a:p>
                      <a:pPr algn="ctr">
                        <a:lnSpc>
                          <a:spcPct val="90000"/>
                        </a:lnSpc>
                        <a:spcBef>
                          <a:spcPts val="100"/>
                        </a:spcBef>
                      </a:pPr>
                      <a:r>
                        <a:rPr kumimoji="1" lang="en-US" altLang="ja-JP" sz="1600" dirty="0"/>
                        <a:t>1</a:t>
                      </a:r>
                      <a:endParaRPr kumimoji="1" lang="ja-JP" altLang="en-US" sz="1600"/>
                    </a:p>
                  </a:txBody>
                  <a:tcPr anchor="ctr"/>
                </a:tc>
                <a:extLst>
                  <a:ext uri="{0D108BD9-81ED-4DB2-BD59-A6C34878D82A}">
                    <a16:rowId xmlns:a16="http://schemas.microsoft.com/office/drawing/2014/main" val="469470504"/>
                  </a:ext>
                </a:extLst>
              </a:tr>
              <a:tr h="217539">
                <a:tc>
                  <a:txBody>
                    <a:bodyPr/>
                    <a:lstStyle/>
                    <a:p>
                      <a:pPr>
                        <a:lnSpc>
                          <a:spcPct val="90000"/>
                        </a:lnSpc>
                        <a:spcBef>
                          <a:spcPts val="100"/>
                        </a:spcBef>
                      </a:pPr>
                      <a:r>
                        <a:rPr kumimoji="1" lang="ja-JP" altLang="en-US" sz="1600"/>
                        <a:t>よくわからない</a:t>
                      </a:r>
                    </a:p>
                  </a:txBody>
                  <a:tcPr anchor="ctr"/>
                </a:tc>
                <a:tc>
                  <a:txBody>
                    <a:bodyPr/>
                    <a:lstStyle/>
                    <a:p>
                      <a:pPr algn="ctr">
                        <a:lnSpc>
                          <a:spcPct val="90000"/>
                        </a:lnSpc>
                        <a:spcBef>
                          <a:spcPts val="100"/>
                        </a:spcBef>
                      </a:pPr>
                      <a:r>
                        <a:rPr kumimoji="1" lang="en-US" altLang="ja-JP" sz="1600" dirty="0"/>
                        <a:t>67</a:t>
                      </a:r>
                      <a:endParaRPr kumimoji="1" lang="ja-JP" altLang="en-US" sz="1600"/>
                    </a:p>
                  </a:txBody>
                  <a:tcPr anchor="ctr"/>
                </a:tc>
                <a:tc>
                  <a:txBody>
                    <a:bodyPr/>
                    <a:lstStyle/>
                    <a:p>
                      <a:pPr algn="ctr">
                        <a:lnSpc>
                          <a:spcPct val="90000"/>
                        </a:lnSpc>
                        <a:spcBef>
                          <a:spcPts val="100"/>
                        </a:spcBef>
                      </a:pPr>
                      <a:r>
                        <a:rPr kumimoji="1" lang="en-US" altLang="ja-JP" sz="1600" dirty="0"/>
                        <a:t>181</a:t>
                      </a:r>
                      <a:endParaRPr kumimoji="1" lang="ja-JP" altLang="en-US" sz="1600"/>
                    </a:p>
                  </a:txBody>
                  <a:tcPr anchor="ctr"/>
                </a:tc>
                <a:tc>
                  <a:txBody>
                    <a:bodyPr/>
                    <a:lstStyle/>
                    <a:p>
                      <a:pPr algn="ctr">
                        <a:lnSpc>
                          <a:spcPct val="90000"/>
                        </a:lnSpc>
                        <a:spcBef>
                          <a:spcPts val="100"/>
                        </a:spcBef>
                      </a:pPr>
                      <a:r>
                        <a:rPr kumimoji="1" lang="en-US" altLang="ja-JP" sz="1600" dirty="0"/>
                        <a:t>2</a:t>
                      </a:r>
                      <a:endParaRPr kumimoji="1" lang="ja-JP" altLang="en-US" sz="1600"/>
                    </a:p>
                  </a:txBody>
                  <a:tcPr anchor="ctr"/>
                </a:tc>
                <a:extLst>
                  <a:ext uri="{0D108BD9-81ED-4DB2-BD59-A6C34878D82A}">
                    <a16:rowId xmlns:a16="http://schemas.microsoft.com/office/drawing/2014/main" val="3573751452"/>
                  </a:ext>
                </a:extLst>
              </a:tr>
            </a:tbl>
          </a:graphicData>
        </a:graphic>
      </p:graphicFrame>
      <p:graphicFrame>
        <p:nvGraphicFramePr>
          <p:cNvPr id="44" name="表 43">
            <a:extLst>
              <a:ext uri="{FF2B5EF4-FFF2-40B4-BE49-F238E27FC236}">
                <a16:creationId xmlns:a16="http://schemas.microsoft.com/office/drawing/2014/main" id="{9DC76223-EFF5-47FE-CE7D-322030C98461}"/>
              </a:ext>
            </a:extLst>
          </p:cNvPr>
          <p:cNvGraphicFramePr>
            <a:graphicFrameLocks noGrp="1"/>
          </p:cNvGraphicFramePr>
          <p:nvPr/>
        </p:nvGraphicFramePr>
        <p:xfrm>
          <a:off x="6049105" y="3331588"/>
          <a:ext cx="5099539" cy="1471994"/>
        </p:xfrm>
        <a:graphic>
          <a:graphicData uri="http://schemas.openxmlformats.org/drawingml/2006/table">
            <a:tbl>
              <a:tblPr firstRow="1" bandRow="1">
                <a:tableStyleId>{2A488322-F2BA-4B5B-9748-0D474271808F}</a:tableStyleId>
              </a:tblPr>
              <a:tblGrid>
                <a:gridCol w="1817077">
                  <a:extLst>
                    <a:ext uri="{9D8B030D-6E8A-4147-A177-3AD203B41FA5}">
                      <a16:colId xmlns:a16="http://schemas.microsoft.com/office/drawing/2014/main" val="1988688465"/>
                    </a:ext>
                  </a:extLst>
                </a:gridCol>
                <a:gridCol w="785446">
                  <a:extLst>
                    <a:ext uri="{9D8B030D-6E8A-4147-A177-3AD203B41FA5}">
                      <a16:colId xmlns:a16="http://schemas.microsoft.com/office/drawing/2014/main" val="3215258688"/>
                    </a:ext>
                  </a:extLst>
                </a:gridCol>
                <a:gridCol w="832339">
                  <a:extLst>
                    <a:ext uri="{9D8B030D-6E8A-4147-A177-3AD203B41FA5}">
                      <a16:colId xmlns:a16="http://schemas.microsoft.com/office/drawing/2014/main" val="2074177118"/>
                    </a:ext>
                  </a:extLst>
                </a:gridCol>
                <a:gridCol w="762000">
                  <a:extLst>
                    <a:ext uri="{9D8B030D-6E8A-4147-A177-3AD203B41FA5}">
                      <a16:colId xmlns:a16="http://schemas.microsoft.com/office/drawing/2014/main" val="758670109"/>
                    </a:ext>
                  </a:extLst>
                </a:gridCol>
                <a:gridCol w="902677">
                  <a:extLst>
                    <a:ext uri="{9D8B030D-6E8A-4147-A177-3AD203B41FA5}">
                      <a16:colId xmlns:a16="http://schemas.microsoft.com/office/drawing/2014/main" val="831999111"/>
                    </a:ext>
                  </a:extLst>
                </a:gridCol>
              </a:tblGrid>
              <a:tr h="159727">
                <a:tc>
                  <a:txBody>
                    <a:bodyPr/>
                    <a:lstStyle/>
                    <a:p>
                      <a:pPr>
                        <a:lnSpc>
                          <a:spcPct val="90000"/>
                        </a:lnSpc>
                        <a:spcBef>
                          <a:spcPts val="100"/>
                        </a:spcBef>
                      </a:pPr>
                      <a:r>
                        <a:rPr kumimoji="1" lang="ja-JP" altLang="en-US" sz="1600"/>
                        <a:t>年齢</a:t>
                      </a:r>
                    </a:p>
                  </a:txBody>
                  <a:tcPr anchor="ctr"/>
                </a:tc>
                <a:tc>
                  <a:txBody>
                    <a:bodyPr/>
                    <a:lstStyle/>
                    <a:p>
                      <a:pPr algn="ctr">
                        <a:lnSpc>
                          <a:spcPct val="90000"/>
                        </a:lnSpc>
                        <a:spcBef>
                          <a:spcPts val="100"/>
                        </a:spcBef>
                      </a:pPr>
                      <a:r>
                        <a:rPr kumimoji="1" lang="en-US" altLang="ja-JP" sz="1600" dirty="0"/>
                        <a:t>20-30</a:t>
                      </a:r>
                      <a:r>
                        <a:rPr kumimoji="1" lang="ja-JP" altLang="en-US" sz="1600"/>
                        <a:t>代</a:t>
                      </a:r>
                    </a:p>
                  </a:txBody>
                  <a:tcPr anchor="ctr"/>
                </a:tc>
                <a:tc>
                  <a:txBody>
                    <a:bodyPr/>
                    <a:lstStyle/>
                    <a:p>
                      <a:pPr algn="ctr">
                        <a:lnSpc>
                          <a:spcPct val="90000"/>
                        </a:lnSpc>
                        <a:spcBef>
                          <a:spcPts val="100"/>
                        </a:spcBef>
                      </a:pPr>
                      <a:r>
                        <a:rPr kumimoji="1" lang="en-US" altLang="ja-JP" sz="1600" dirty="0"/>
                        <a:t>40-50</a:t>
                      </a:r>
                      <a:r>
                        <a:rPr kumimoji="1" lang="ja-JP" altLang="en-US" sz="1600"/>
                        <a:t>代</a:t>
                      </a:r>
                    </a:p>
                  </a:txBody>
                  <a:tcPr anchor="ctr"/>
                </a:tc>
                <a:tc>
                  <a:txBody>
                    <a:bodyPr/>
                    <a:lstStyle/>
                    <a:p>
                      <a:pPr algn="ctr">
                        <a:lnSpc>
                          <a:spcPct val="90000"/>
                        </a:lnSpc>
                        <a:spcBef>
                          <a:spcPts val="100"/>
                        </a:spcBef>
                      </a:pPr>
                      <a:r>
                        <a:rPr kumimoji="1" lang="en-US" altLang="ja-JP" sz="1600" dirty="0"/>
                        <a:t>60</a:t>
                      </a:r>
                      <a:r>
                        <a:rPr kumimoji="1" lang="ja-JP" altLang="en-US" sz="1600"/>
                        <a:t>代以降</a:t>
                      </a:r>
                    </a:p>
                  </a:txBody>
                  <a:tcPr anchor="ctr"/>
                </a:tc>
                <a:tc>
                  <a:txBody>
                    <a:bodyPr/>
                    <a:lstStyle/>
                    <a:p>
                      <a:pPr algn="ctr">
                        <a:lnSpc>
                          <a:spcPct val="90000"/>
                        </a:lnSpc>
                        <a:spcBef>
                          <a:spcPts val="100"/>
                        </a:spcBef>
                      </a:pPr>
                      <a:r>
                        <a:rPr kumimoji="1" lang="ja-JP" altLang="en-US" sz="1600"/>
                        <a:t>無回答</a:t>
                      </a:r>
                    </a:p>
                  </a:txBody>
                  <a:tcPr anchor="ctr"/>
                </a:tc>
                <a:extLst>
                  <a:ext uri="{0D108BD9-81ED-4DB2-BD59-A6C34878D82A}">
                    <a16:rowId xmlns:a16="http://schemas.microsoft.com/office/drawing/2014/main" val="2016889393"/>
                  </a:ext>
                </a:extLst>
              </a:tr>
              <a:tr h="159727">
                <a:tc>
                  <a:txBody>
                    <a:bodyPr/>
                    <a:lstStyle/>
                    <a:p>
                      <a:pPr>
                        <a:lnSpc>
                          <a:spcPct val="90000"/>
                        </a:lnSpc>
                        <a:spcBef>
                          <a:spcPts val="100"/>
                        </a:spcBef>
                      </a:pPr>
                      <a:r>
                        <a:rPr kumimoji="1" lang="ja-JP" altLang="en-US" sz="1600"/>
                        <a:t>なりたい</a:t>
                      </a:r>
                    </a:p>
                  </a:txBody>
                  <a:tcPr anchor="ctr"/>
                </a:tc>
                <a:tc>
                  <a:txBody>
                    <a:bodyPr/>
                    <a:lstStyle/>
                    <a:p>
                      <a:pPr algn="ctr">
                        <a:lnSpc>
                          <a:spcPct val="90000"/>
                        </a:lnSpc>
                        <a:spcBef>
                          <a:spcPts val="100"/>
                        </a:spcBef>
                      </a:pPr>
                      <a:r>
                        <a:rPr kumimoji="1" lang="en-US" altLang="ja-JP" sz="1600" dirty="0"/>
                        <a:t>74</a:t>
                      </a:r>
                      <a:endParaRPr kumimoji="1" lang="ja-JP" altLang="en-US" sz="1600"/>
                    </a:p>
                  </a:txBody>
                  <a:tcPr anchor="ctr"/>
                </a:tc>
                <a:tc>
                  <a:txBody>
                    <a:bodyPr/>
                    <a:lstStyle/>
                    <a:p>
                      <a:pPr algn="ctr">
                        <a:lnSpc>
                          <a:spcPct val="90000"/>
                        </a:lnSpc>
                        <a:spcBef>
                          <a:spcPts val="100"/>
                        </a:spcBef>
                      </a:pPr>
                      <a:r>
                        <a:rPr kumimoji="1" lang="en-US" altLang="ja-JP" sz="1600" dirty="0"/>
                        <a:t>262</a:t>
                      </a:r>
                      <a:endParaRPr kumimoji="1" lang="ja-JP" altLang="en-US" sz="1600"/>
                    </a:p>
                  </a:txBody>
                  <a:tcPr anchor="ctr"/>
                </a:tc>
                <a:tc>
                  <a:txBody>
                    <a:bodyPr/>
                    <a:lstStyle/>
                    <a:p>
                      <a:pPr algn="ctr">
                        <a:lnSpc>
                          <a:spcPct val="90000"/>
                        </a:lnSpc>
                        <a:spcBef>
                          <a:spcPts val="100"/>
                        </a:spcBef>
                      </a:pPr>
                      <a:r>
                        <a:rPr kumimoji="1" lang="en-US" altLang="ja-JP" sz="1600" dirty="0"/>
                        <a:t>38</a:t>
                      </a:r>
                      <a:endParaRPr kumimoji="1" lang="ja-JP" altLang="en-US" sz="1600"/>
                    </a:p>
                  </a:txBody>
                  <a:tcPr anchor="ctr"/>
                </a:tc>
                <a:tc>
                  <a:txBody>
                    <a:bodyPr/>
                    <a:lstStyle/>
                    <a:p>
                      <a:pPr algn="ctr">
                        <a:lnSpc>
                          <a:spcPct val="90000"/>
                        </a:lnSpc>
                        <a:spcBef>
                          <a:spcPts val="100"/>
                        </a:spcBef>
                      </a:pPr>
                      <a:r>
                        <a:rPr kumimoji="1" lang="en-US" altLang="ja-JP" sz="1600" dirty="0"/>
                        <a:t>1</a:t>
                      </a:r>
                      <a:endParaRPr kumimoji="1" lang="ja-JP" altLang="en-US" sz="1600"/>
                    </a:p>
                  </a:txBody>
                  <a:tcPr anchor="ctr"/>
                </a:tc>
                <a:extLst>
                  <a:ext uri="{0D108BD9-81ED-4DB2-BD59-A6C34878D82A}">
                    <a16:rowId xmlns:a16="http://schemas.microsoft.com/office/drawing/2014/main" val="1595419889"/>
                  </a:ext>
                </a:extLst>
              </a:tr>
              <a:tr h="159727">
                <a:tc>
                  <a:txBody>
                    <a:bodyPr/>
                    <a:lstStyle/>
                    <a:p>
                      <a:pPr>
                        <a:lnSpc>
                          <a:spcPct val="90000"/>
                        </a:lnSpc>
                        <a:spcBef>
                          <a:spcPts val="100"/>
                        </a:spcBef>
                      </a:pPr>
                      <a:r>
                        <a:rPr kumimoji="1" lang="ja-JP" altLang="en-US" sz="1600"/>
                        <a:t>なりたくない</a:t>
                      </a:r>
                    </a:p>
                  </a:txBody>
                  <a:tcPr anchor="ctr"/>
                </a:tc>
                <a:tc>
                  <a:txBody>
                    <a:bodyPr/>
                    <a:lstStyle/>
                    <a:p>
                      <a:pPr algn="ctr">
                        <a:lnSpc>
                          <a:spcPct val="90000"/>
                        </a:lnSpc>
                        <a:spcBef>
                          <a:spcPts val="100"/>
                        </a:spcBef>
                      </a:pPr>
                      <a:r>
                        <a:rPr kumimoji="1" lang="en-US" altLang="ja-JP" sz="1600" dirty="0"/>
                        <a:t>6</a:t>
                      </a:r>
                      <a:endParaRPr kumimoji="1" lang="ja-JP" altLang="en-US" sz="1600"/>
                    </a:p>
                  </a:txBody>
                  <a:tcPr anchor="ctr"/>
                </a:tc>
                <a:tc>
                  <a:txBody>
                    <a:bodyPr/>
                    <a:lstStyle/>
                    <a:p>
                      <a:pPr algn="ctr">
                        <a:lnSpc>
                          <a:spcPct val="90000"/>
                        </a:lnSpc>
                        <a:spcBef>
                          <a:spcPts val="100"/>
                        </a:spcBef>
                      </a:pPr>
                      <a:r>
                        <a:rPr kumimoji="1" lang="en-US" altLang="ja-JP" sz="1600" dirty="0"/>
                        <a:t>46</a:t>
                      </a:r>
                      <a:endParaRPr kumimoji="1" lang="ja-JP" altLang="en-US" sz="1600"/>
                    </a:p>
                  </a:txBody>
                  <a:tcPr anchor="ctr"/>
                </a:tc>
                <a:tc>
                  <a:txBody>
                    <a:bodyPr/>
                    <a:lstStyle/>
                    <a:p>
                      <a:pPr algn="ctr">
                        <a:lnSpc>
                          <a:spcPct val="90000"/>
                        </a:lnSpc>
                        <a:spcBef>
                          <a:spcPts val="100"/>
                        </a:spcBef>
                      </a:pPr>
                      <a:r>
                        <a:rPr kumimoji="1" lang="en-US" altLang="ja-JP" sz="1600" dirty="0"/>
                        <a:t>24</a:t>
                      </a:r>
                      <a:endParaRPr kumimoji="1" lang="ja-JP" altLang="en-US" sz="1600"/>
                    </a:p>
                  </a:txBody>
                  <a:tcPr anchor="ctr"/>
                </a:tc>
                <a:tc>
                  <a:txBody>
                    <a:bodyPr/>
                    <a:lstStyle/>
                    <a:p>
                      <a:pPr algn="ctr">
                        <a:lnSpc>
                          <a:spcPct val="90000"/>
                        </a:lnSpc>
                        <a:spcBef>
                          <a:spcPts val="100"/>
                        </a:spcBef>
                      </a:pPr>
                      <a:r>
                        <a:rPr kumimoji="1" lang="en-US" altLang="ja-JP" sz="1600" dirty="0"/>
                        <a:t>1</a:t>
                      </a:r>
                      <a:endParaRPr kumimoji="1" lang="ja-JP" altLang="en-US" sz="1600"/>
                    </a:p>
                  </a:txBody>
                  <a:tcPr anchor="ctr"/>
                </a:tc>
                <a:extLst>
                  <a:ext uri="{0D108BD9-81ED-4DB2-BD59-A6C34878D82A}">
                    <a16:rowId xmlns:a16="http://schemas.microsoft.com/office/drawing/2014/main" val="469470504"/>
                  </a:ext>
                </a:extLst>
              </a:tr>
              <a:tr h="159727">
                <a:tc>
                  <a:txBody>
                    <a:bodyPr/>
                    <a:lstStyle/>
                    <a:p>
                      <a:pPr>
                        <a:lnSpc>
                          <a:spcPct val="90000"/>
                        </a:lnSpc>
                        <a:spcBef>
                          <a:spcPts val="100"/>
                        </a:spcBef>
                      </a:pPr>
                      <a:r>
                        <a:rPr kumimoji="1" lang="ja-JP" altLang="en-US" sz="1600"/>
                        <a:t>よくわからない</a:t>
                      </a:r>
                    </a:p>
                  </a:txBody>
                  <a:tcPr anchor="ctr"/>
                </a:tc>
                <a:tc>
                  <a:txBody>
                    <a:bodyPr/>
                    <a:lstStyle/>
                    <a:p>
                      <a:pPr algn="ctr">
                        <a:lnSpc>
                          <a:spcPct val="90000"/>
                        </a:lnSpc>
                        <a:spcBef>
                          <a:spcPts val="100"/>
                        </a:spcBef>
                      </a:pPr>
                      <a:r>
                        <a:rPr kumimoji="1" lang="en-US" altLang="ja-JP" sz="1600" dirty="0"/>
                        <a:t>39</a:t>
                      </a:r>
                      <a:endParaRPr kumimoji="1" lang="ja-JP" altLang="en-US" sz="1600"/>
                    </a:p>
                  </a:txBody>
                  <a:tcPr anchor="ctr"/>
                </a:tc>
                <a:tc>
                  <a:txBody>
                    <a:bodyPr/>
                    <a:lstStyle/>
                    <a:p>
                      <a:pPr algn="ctr">
                        <a:lnSpc>
                          <a:spcPct val="90000"/>
                        </a:lnSpc>
                        <a:spcBef>
                          <a:spcPts val="100"/>
                        </a:spcBef>
                      </a:pPr>
                      <a:r>
                        <a:rPr kumimoji="1" lang="en-US" altLang="ja-JP" sz="1600" dirty="0"/>
                        <a:t>164</a:t>
                      </a:r>
                      <a:endParaRPr kumimoji="1" lang="ja-JP" altLang="en-US" sz="1600"/>
                    </a:p>
                  </a:txBody>
                  <a:tcPr anchor="ctr"/>
                </a:tc>
                <a:tc>
                  <a:txBody>
                    <a:bodyPr/>
                    <a:lstStyle/>
                    <a:p>
                      <a:pPr algn="ctr">
                        <a:lnSpc>
                          <a:spcPct val="90000"/>
                        </a:lnSpc>
                        <a:spcBef>
                          <a:spcPts val="100"/>
                        </a:spcBef>
                      </a:pPr>
                      <a:r>
                        <a:rPr kumimoji="1" lang="en-US" altLang="ja-JP" sz="1600" dirty="0"/>
                        <a:t>46</a:t>
                      </a:r>
                      <a:endParaRPr kumimoji="1" lang="ja-JP" altLang="en-US" sz="1600"/>
                    </a:p>
                  </a:txBody>
                  <a:tcPr anchor="ctr"/>
                </a:tc>
                <a:tc>
                  <a:txBody>
                    <a:bodyPr/>
                    <a:lstStyle/>
                    <a:p>
                      <a:pPr algn="ctr">
                        <a:lnSpc>
                          <a:spcPct val="90000"/>
                        </a:lnSpc>
                        <a:spcBef>
                          <a:spcPts val="100"/>
                        </a:spcBef>
                      </a:pPr>
                      <a:r>
                        <a:rPr kumimoji="1" lang="en-US" altLang="ja-JP" sz="1600" dirty="0"/>
                        <a:t>1</a:t>
                      </a:r>
                      <a:endParaRPr kumimoji="1" lang="ja-JP" altLang="en-US" sz="1600"/>
                    </a:p>
                  </a:txBody>
                  <a:tcPr anchor="ctr"/>
                </a:tc>
                <a:extLst>
                  <a:ext uri="{0D108BD9-81ED-4DB2-BD59-A6C34878D82A}">
                    <a16:rowId xmlns:a16="http://schemas.microsoft.com/office/drawing/2014/main" val="3573751452"/>
                  </a:ext>
                </a:extLst>
              </a:tr>
            </a:tbl>
          </a:graphicData>
        </a:graphic>
      </p:graphicFrame>
      <p:sp>
        <p:nvSpPr>
          <p:cNvPr id="45" name="テキスト ボックス 44">
            <a:extLst>
              <a:ext uri="{FF2B5EF4-FFF2-40B4-BE49-F238E27FC236}">
                <a16:creationId xmlns:a16="http://schemas.microsoft.com/office/drawing/2014/main" id="{00DDE875-EF50-F30A-E3C7-EA1D320F9819}"/>
              </a:ext>
            </a:extLst>
          </p:cNvPr>
          <p:cNvSpPr txBox="1"/>
          <p:nvPr/>
        </p:nvSpPr>
        <p:spPr>
          <a:xfrm>
            <a:off x="6049105" y="2585981"/>
            <a:ext cx="6107723" cy="646331"/>
          </a:xfrm>
          <a:prstGeom prst="rect">
            <a:avLst/>
          </a:prstGeom>
          <a:noFill/>
        </p:spPr>
        <p:txBody>
          <a:bodyPr wrap="square" rtlCol="0">
            <a:spAutoFit/>
          </a:bodyPr>
          <a:lstStyle/>
          <a:p>
            <a:pPr marL="285750" indent="-285750">
              <a:buClr>
                <a:schemeClr val="accent6">
                  <a:lumMod val="75000"/>
                </a:schemeClr>
              </a:buClr>
              <a:buFont typeface="Wingdings" pitchFamily="2" charset="2"/>
              <a:buChar char="n"/>
            </a:pPr>
            <a:r>
              <a:rPr kumimoji="1" lang="ja-JP" altLang="en-US"/>
              <a:t>女性で「わからない」の回答が多いが、「なりたい」と「なりたくない」の比率は男女で有意差なし</a:t>
            </a:r>
          </a:p>
        </p:txBody>
      </p:sp>
      <p:graphicFrame>
        <p:nvGraphicFramePr>
          <p:cNvPr id="46" name="表 45">
            <a:extLst>
              <a:ext uri="{FF2B5EF4-FFF2-40B4-BE49-F238E27FC236}">
                <a16:creationId xmlns:a16="http://schemas.microsoft.com/office/drawing/2014/main" id="{732B146B-A866-8AA0-64D7-C01BC314AE66}"/>
              </a:ext>
            </a:extLst>
          </p:cNvPr>
          <p:cNvGraphicFramePr>
            <a:graphicFrameLocks noGrp="1"/>
          </p:cNvGraphicFramePr>
          <p:nvPr/>
        </p:nvGraphicFramePr>
        <p:xfrm>
          <a:off x="6049105" y="4847368"/>
          <a:ext cx="5709139" cy="1471994"/>
        </p:xfrm>
        <a:graphic>
          <a:graphicData uri="http://schemas.openxmlformats.org/drawingml/2006/table">
            <a:tbl>
              <a:tblPr firstRow="1" bandRow="1">
                <a:tableStyleId>{2A488322-F2BA-4B5B-9748-0D474271808F}</a:tableStyleId>
              </a:tblPr>
              <a:tblGrid>
                <a:gridCol w="1833880">
                  <a:extLst>
                    <a:ext uri="{9D8B030D-6E8A-4147-A177-3AD203B41FA5}">
                      <a16:colId xmlns:a16="http://schemas.microsoft.com/office/drawing/2014/main" val="1988688465"/>
                    </a:ext>
                  </a:extLst>
                </a:gridCol>
                <a:gridCol w="838982">
                  <a:extLst>
                    <a:ext uri="{9D8B030D-6E8A-4147-A177-3AD203B41FA5}">
                      <a16:colId xmlns:a16="http://schemas.microsoft.com/office/drawing/2014/main" val="3215258688"/>
                    </a:ext>
                  </a:extLst>
                </a:gridCol>
                <a:gridCol w="1043354">
                  <a:extLst>
                    <a:ext uri="{9D8B030D-6E8A-4147-A177-3AD203B41FA5}">
                      <a16:colId xmlns:a16="http://schemas.microsoft.com/office/drawing/2014/main" val="1077599621"/>
                    </a:ext>
                  </a:extLst>
                </a:gridCol>
                <a:gridCol w="890953">
                  <a:extLst>
                    <a:ext uri="{9D8B030D-6E8A-4147-A177-3AD203B41FA5}">
                      <a16:colId xmlns:a16="http://schemas.microsoft.com/office/drawing/2014/main" val="758670109"/>
                    </a:ext>
                  </a:extLst>
                </a:gridCol>
                <a:gridCol w="1101970">
                  <a:extLst>
                    <a:ext uri="{9D8B030D-6E8A-4147-A177-3AD203B41FA5}">
                      <a16:colId xmlns:a16="http://schemas.microsoft.com/office/drawing/2014/main" val="123192339"/>
                    </a:ext>
                  </a:extLst>
                </a:gridCol>
              </a:tblGrid>
              <a:tr h="211656">
                <a:tc>
                  <a:txBody>
                    <a:bodyPr/>
                    <a:lstStyle/>
                    <a:p>
                      <a:pPr>
                        <a:lnSpc>
                          <a:spcPct val="90000"/>
                        </a:lnSpc>
                        <a:spcBef>
                          <a:spcPts val="100"/>
                        </a:spcBef>
                      </a:pPr>
                      <a:r>
                        <a:rPr kumimoji="1" lang="ja-JP" altLang="en-US" sz="1600"/>
                        <a:t>病院規模</a:t>
                      </a:r>
                    </a:p>
                  </a:txBody>
                  <a:tcPr anchor="ctr"/>
                </a:tc>
                <a:tc>
                  <a:txBody>
                    <a:bodyPr/>
                    <a:lstStyle/>
                    <a:p>
                      <a:pPr algn="ctr">
                        <a:lnSpc>
                          <a:spcPct val="90000"/>
                        </a:lnSpc>
                        <a:spcBef>
                          <a:spcPts val="100"/>
                        </a:spcBef>
                      </a:pPr>
                      <a:r>
                        <a:rPr kumimoji="1" lang="en-US" altLang="ja-JP" sz="1600" dirty="0"/>
                        <a:t>500</a:t>
                      </a:r>
                      <a:r>
                        <a:rPr kumimoji="1" lang="ja-JP" altLang="en-US" sz="1600"/>
                        <a:t>床以上</a:t>
                      </a:r>
                    </a:p>
                  </a:txBody>
                  <a:tcPr anchor="ctr"/>
                </a:tc>
                <a:tc>
                  <a:txBody>
                    <a:bodyPr/>
                    <a:lstStyle/>
                    <a:p>
                      <a:pPr algn="ctr">
                        <a:lnSpc>
                          <a:spcPct val="90000"/>
                        </a:lnSpc>
                        <a:spcBef>
                          <a:spcPts val="100"/>
                        </a:spcBef>
                      </a:pPr>
                      <a:r>
                        <a:rPr kumimoji="1" lang="en-US" altLang="ja-JP" sz="1600" dirty="0"/>
                        <a:t>200-499</a:t>
                      </a:r>
                      <a:r>
                        <a:rPr kumimoji="1" lang="ja-JP" altLang="en-US" sz="1600"/>
                        <a:t>床</a:t>
                      </a:r>
                    </a:p>
                  </a:txBody>
                  <a:tcPr anchor="ctr"/>
                </a:tc>
                <a:tc>
                  <a:txBody>
                    <a:bodyPr/>
                    <a:lstStyle/>
                    <a:p>
                      <a:pPr algn="ctr">
                        <a:lnSpc>
                          <a:spcPct val="90000"/>
                        </a:lnSpc>
                        <a:spcBef>
                          <a:spcPts val="100"/>
                        </a:spcBef>
                      </a:pPr>
                      <a:r>
                        <a:rPr kumimoji="1" lang="en-US" altLang="ja-JP" sz="1600" dirty="0"/>
                        <a:t>200</a:t>
                      </a:r>
                      <a:r>
                        <a:rPr kumimoji="1" lang="ja-JP" altLang="en-US" sz="1600"/>
                        <a:t>床未満</a:t>
                      </a:r>
                    </a:p>
                  </a:txBody>
                  <a:tcPr anchor="ctr"/>
                </a:tc>
                <a:tc>
                  <a:txBody>
                    <a:bodyPr/>
                    <a:lstStyle/>
                    <a:p>
                      <a:pPr algn="ctr">
                        <a:lnSpc>
                          <a:spcPct val="90000"/>
                        </a:lnSpc>
                        <a:spcBef>
                          <a:spcPts val="100"/>
                        </a:spcBef>
                      </a:pPr>
                      <a:r>
                        <a:rPr kumimoji="1" lang="ja-JP" altLang="en-US" sz="1600"/>
                        <a:t>診療所・病院以外</a:t>
                      </a:r>
                    </a:p>
                  </a:txBody>
                  <a:tcPr anchor="ctr"/>
                </a:tc>
                <a:extLst>
                  <a:ext uri="{0D108BD9-81ED-4DB2-BD59-A6C34878D82A}">
                    <a16:rowId xmlns:a16="http://schemas.microsoft.com/office/drawing/2014/main" val="2016889393"/>
                  </a:ext>
                </a:extLst>
              </a:tr>
              <a:tr h="211656">
                <a:tc>
                  <a:txBody>
                    <a:bodyPr/>
                    <a:lstStyle/>
                    <a:p>
                      <a:pPr>
                        <a:lnSpc>
                          <a:spcPct val="90000"/>
                        </a:lnSpc>
                        <a:spcBef>
                          <a:spcPts val="100"/>
                        </a:spcBef>
                      </a:pPr>
                      <a:r>
                        <a:rPr kumimoji="1" lang="ja-JP" altLang="en-US" sz="1600"/>
                        <a:t>なりたい</a:t>
                      </a:r>
                    </a:p>
                  </a:txBody>
                  <a:tcPr anchor="ctr"/>
                </a:tc>
                <a:tc>
                  <a:txBody>
                    <a:bodyPr/>
                    <a:lstStyle/>
                    <a:p>
                      <a:pPr algn="ctr">
                        <a:lnSpc>
                          <a:spcPct val="90000"/>
                        </a:lnSpc>
                        <a:spcBef>
                          <a:spcPts val="100"/>
                        </a:spcBef>
                      </a:pPr>
                      <a:r>
                        <a:rPr kumimoji="1" lang="en-US" altLang="ja-JP" sz="1600" dirty="0"/>
                        <a:t>241</a:t>
                      </a:r>
                      <a:endParaRPr kumimoji="1" lang="ja-JP" altLang="en-US" sz="1600"/>
                    </a:p>
                  </a:txBody>
                  <a:tcPr anchor="ctr"/>
                </a:tc>
                <a:tc>
                  <a:txBody>
                    <a:bodyPr/>
                    <a:lstStyle/>
                    <a:p>
                      <a:pPr algn="ctr">
                        <a:lnSpc>
                          <a:spcPct val="90000"/>
                        </a:lnSpc>
                        <a:spcBef>
                          <a:spcPts val="100"/>
                        </a:spcBef>
                      </a:pPr>
                      <a:r>
                        <a:rPr kumimoji="1" lang="en-US" altLang="ja-JP" sz="1600" dirty="0"/>
                        <a:t>115</a:t>
                      </a:r>
                      <a:endParaRPr kumimoji="1" lang="ja-JP" altLang="en-US" sz="1600"/>
                    </a:p>
                  </a:txBody>
                  <a:tcPr anchor="ctr"/>
                </a:tc>
                <a:tc>
                  <a:txBody>
                    <a:bodyPr/>
                    <a:lstStyle/>
                    <a:p>
                      <a:pPr algn="ctr">
                        <a:lnSpc>
                          <a:spcPct val="90000"/>
                        </a:lnSpc>
                        <a:spcBef>
                          <a:spcPts val="100"/>
                        </a:spcBef>
                      </a:pPr>
                      <a:r>
                        <a:rPr kumimoji="1" lang="en-US" altLang="ja-JP" sz="1600" dirty="0"/>
                        <a:t>14</a:t>
                      </a:r>
                      <a:endParaRPr kumimoji="1" lang="ja-JP" altLang="en-US" sz="1600"/>
                    </a:p>
                  </a:txBody>
                  <a:tcPr anchor="ctr"/>
                </a:tc>
                <a:tc>
                  <a:txBody>
                    <a:bodyPr/>
                    <a:lstStyle/>
                    <a:p>
                      <a:pPr algn="ctr">
                        <a:lnSpc>
                          <a:spcPct val="90000"/>
                        </a:lnSpc>
                        <a:spcBef>
                          <a:spcPts val="100"/>
                        </a:spcBef>
                      </a:pPr>
                      <a:r>
                        <a:rPr kumimoji="1" lang="en-US" altLang="ja-JP" sz="1600" dirty="0"/>
                        <a:t>5</a:t>
                      </a:r>
                      <a:endParaRPr kumimoji="1" lang="ja-JP" altLang="en-US" sz="1600"/>
                    </a:p>
                  </a:txBody>
                  <a:tcPr anchor="ctr"/>
                </a:tc>
                <a:extLst>
                  <a:ext uri="{0D108BD9-81ED-4DB2-BD59-A6C34878D82A}">
                    <a16:rowId xmlns:a16="http://schemas.microsoft.com/office/drawing/2014/main" val="1595419889"/>
                  </a:ext>
                </a:extLst>
              </a:tr>
              <a:tr h="211656">
                <a:tc>
                  <a:txBody>
                    <a:bodyPr/>
                    <a:lstStyle/>
                    <a:p>
                      <a:pPr>
                        <a:lnSpc>
                          <a:spcPct val="90000"/>
                        </a:lnSpc>
                        <a:spcBef>
                          <a:spcPts val="100"/>
                        </a:spcBef>
                      </a:pPr>
                      <a:r>
                        <a:rPr kumimoji="1" lang="ja-JP" altLang="en-US" sz="1600"/>
                        <a:t>なりたくない</a:t>
                      </a:r>
                    </a:p>
                  </a:txBody>
                  <a:tcPr anchor="ctr"/>
                </a:tc>
                <a:tc>
                  <a:txBody>
                    <a:bodyPr/>
                    <a:lstStyle/>
                    <a:p>
                      <a:pPr algn="ctr">
                        <a:lnSpc>
                          <a:spcPct val="90000"/>
                        </a:lnSpc>
                        <a:spcBef>
                          <a:spcPts val="100"/>
                        </a:spcBef>
                      </a:pPr>
                      <a:r>
                        <a:rPr kumimoji="1" lang="en-US" altLang="ja-JP" sz="1600" dirty="0"/>
                        <a:t>30</a:t>
                      </a:r>
                      <a:endParaRPr kumimoji="1" lang="ja-JP" altLang="en-US" sz="1600"/>
                    </a:p>
                  </a:txBody>
                  <a:tcPr anchor="ctr"/>
                </a:tc>
                <a:tc>
                  <a:txBody>
                    <a:bodyPr/>
                    <a:lstStyle/>
                    <a:p>
                      <a:pPr algn="ctr">
                        <a:lnSpc>
                          <a:spcPct val="90000"/>
                        </a:lnSpc>
                        <a:spcBef>
                          <a:spcPts val="100"/>
                        </a:spcBef>
                      </a:pPr>
                      <a:r>
                        <a:rPr kumimoji="1" lang="en-US" altLang="ja-JP" sz="1600" dirty="0"/>
                        <a:t>25</a:t>
                      </a:r>
                      <a:endParaRPr kumimoji="1" lang="ja-JP" altLang="en-US" sz="1600"/>
                    </a:p>
                  </a:txBody>
                  <a:tcPr anchor="ctr"/>
                </a:tc>
                <a:tc>
                  <a:txBody>
                    <a:bodyPr/>
                    <a:lstStyle/>
                    <a:p>
                      <a:pPr algn="ctr">
                        <a:lnSpc>
                          <a:spcPct val="90000"/>
                        </a:lnSpc>
                        <a:spcBef>
                          <a:spcPts val="100"/>
                        </a:spcBef>
                      </a:pPr>
                      <a:r>
                        <a:rPr kumimoji="1" lang="en-US" altLang="ja-JP" sz="1600" dirty="0"/>
                        <a:t>9</a:t>
                      </a:r>
                      <a:endParaRPr kumimoji="1" lang="ja-JP" altLang="en-US" sz="1600"/>
                    </a:p>
                  </a:txBody>
                  <a:tcPr anchor="ctr"/>
                </a:tc>
                <a:tc>
                  <a:txBody>
                    <a:bodyPr/>
                    <a:lstStyle/>
                    <a:p>
                      <a:pPr algn="ctr">
                        <a:lnSpc>
                          <a:spcPct val="90000"/>
                        </a:lnSpc>
                        <a:spcBef>
                          <a:spcPts val="100"/>
                        </a:spcBef>
                      </a:pPr>
                      <a:r>
                        <a:rPr kumimoji="1" lang="en-US" altLang="ja-JP" sz="1600" dirty="0"/>
                        <a:t>13</a:t>
                      </a:r>
                      <a:endParaRPr kumimoji="1" lang="ja-JP" altLang="en-US" sz="1600"/>
                    </a:p>
                  </a:txBody>
                  <a:tcPr anchor="ctr"/>
                </a:tc>
                <a:extLst>
                  <a:ext uri="{0D108BD9-81ED-4DB2-BD59-A6C34878D82A}">
                    <a16:rowId xmlns:a16="http://schemas.microsoft.com/office/drawing/2014/main" val="469470504"/>
                  </a:ext>
                </a:extLst>
              </a:tr>
              <a:tr h="211656">
                <a:tc>
                  <a:txBody>
                    <a:bodyPr/>
                    <a:lstStyle/>
                    <a:p>
                      <a:pPr>
                        <a:lnSpc>
                          <a:spcPct val="90000"/>
                        </a:lnSpc>
                        <a:spcBef>
                          <a:spcPts val="100"/>
                        </a:spcBef>
                      </a:pPr>
                      <a:r>
                        <a:rPr kumimoji="1" lang="ja-JP" altLang="en-US" sz="1600"/>
                        <a:t>よくわからない</a:t>
                      </a:r>
                    </a:p>
                  </a:txBody>
                  <a:tcPr anchor="ctr"/>
                </a:tc>
                <a:tc>
                  <a:txBody>
                    <a:bodyPr/>
                    <a:lstStyle/>
                    <a:p>
                      <a:pPr algn="ctr">
                        <a:lnSpc>
                          <a:spcPct val="90000"/>
                        </a:lnSpc>
                        <a:spcBef>
                          <a:spcPts val="100"/>
                        </a:spcBef>
                      </a:pPr>
                      <a:r>
                        <a:rPr kumimoji="1" lang="en-US" altLang="ja-JP" sz="1600" dirty="0"/>
                        <a:t>145</a:t>
                      </a:r>
                      <a:endParaRPr kumimoji="1" lang="ja-JP" altLang="en-US" sz="1600"/>
                    </a:p>
                  </a:txBody>
                  <a:tcPr anchor="ctr"/>
                </a:tc>
                <a:tc>
                  <a:txBody>
                    <a:bodyPr/>
                    <a:lstStyle/>
                    <a:p>
                      <a:pPr algn="ctr">
                        <a:lnSpc>
                          <a:spcPct val="90000"/>
                        </a:lnSpc>
                        <a:spcBef>
                          <a:spcPts val="100"/>
                        </a:spcBef>
                      </a:pPr>
                      <a:r>
                        <a:rPr kumimoji="1" lang="en-US" altLang="ja-JP" sz="1600" dirty="0"/>
                        <a:t>85</a:t>
                      </a:r>
                      <a:endParaRPr kumimoji="1" lang="ja-JP" altLang="en-US" sz="1600"/>
                    </a:p>
                  </a:txBody>
                  <a:tcPr anchor="ctr"/>
                </a:tc>
                <a:tc>
                  <a:txBody>
                    <a:bodyPr/>
                    <a:lstStyle/>
                    <a:p>
                      <a:pPr algn="ctr">
                        <a:lnSpc>
                          <a:spcPct val="90000"/>
                        </a:lnSpc>
                        <a:spcBef>
                          <a:spcPts val="100"/>
                        </a:spcBef>
                      </a:pPr>
                      <a:r>
                        <a:rPr kumimoji="1" lang="en-US" altLang="ja-JP" sz="1600" dirty="0"/>
                        <a:t>10</a:t>
                      </a:r>
                      <a:endParaRPr kumimoji="1" lang="ja-JP" altLang="en-US" sz="1600"/>
                    </a:p>
                  </a:txBody>
                  <a:tcPr anchor="ctr"/>
                </a:tc>
                <a:tc>
                  <a:txBody>
                    <a:bodyPr/>
                    <a:lstStyle/>
                    <a:p>
                      <a:pPr algn="ctr">
                        <a:lnSpc>
                          <a:spcPct val="90000"/>
                        </a:lnSpc>
                        <a:spcBef>
                          <a:spcPts val="100"/>
                        </a:spcBef>
                      </a:pPr>
                      <a:r>
                        <a:rPr kumimoji="1" lang="en-US" altLang="ja-JP" sz="1600" dirty="0"/>
                        <a:t>10</a:t>
                      </a:r>
                      <a:endParaRPr kumimoji="1" lang="ja-JP" altLang="en-US" sz="1600"/>
                    </a:p>
                  </a:txBody>
                  <a:tcPr anchor="ctr"/>
                </a:tc>
                <a:extLst>
                  <a:ext uri="{0D108BD9-81ED-4DB2-BD59-A6C34878D82A}">
                    <a16:rowId xmlns:a16="http://schemas.microsoft.com/office/drawing/2014/main" val="3573751452"/>
                  </a:ext>
                </a:extLst>
              </a:tr>
            </a:tbl>
          </a:graphicData>
        </a:graphic>
      </p:graphicFrame>
      <p:sp>
        <p:nvSpPr>
          <p:cNvPr id="47" name="テキスト ボックス 46">
            <a:extLst>
              <a:ext uri="{FF2B5EF4-FFF2-40B4-BE49-F238E27FC236}">
                <a16:creationId xmlns:a16="http://schemas.microsoft.com/office/drawing/2014/main" id="{E2C5CE86-5917-8AFB-9754-31E5C32446B9}"/>
              </a:ext>
            </a:extLst>
          </p:cNvPr>
          <p:cNvSpPr txBox="1"/>
          <p:nvPr/>
        </p:nvSpPr>
        <p:spPr>
          <a:xfrm>
            <a:off x="6049105" y="6360393"/>
            <a:ext cx="5099540" cy="369332"/>
          </a:xfrm>
          <a:prstGeom prst="rect">
            <a:avLst/>
          </a:prstGeom>
          <a:noFill/>
        </p:spPr>
        <p:txBody>
          <a:bodyPr wrap="square" rtlCol="0">
            <a:spAutoFit/>
          </a:bodyPr>
          <a:lstStyle/>
          <a:p>
            <a:pPr marL="285750" indent="-285750">
              <a:buClr>
                <a:schemeClr val="accent6">
                  <a:lumMod val="75000"/>
                </a:schemeClr>
              </a:buClr>
              <a:buFont typeface="Wingdings" pitchFamily="2" charset="2"/>
              <a:buChar char="n"/>
            </a:pPr>
            <a:r>
              <a:rPr kumimoji="1" lang="ja-JP" altLang="en-US"/>
              <a:t>若い医師、大病院勤務で希望者が多い。</a:t>
            </a:r>
          </a:p>
        </p:txBody>
      </p:sp>
      <p:sp>
        <p:nvSpPr>
          <p:cNvPr id="7" name="テキスト ボックス 6">
            <a:extLst>
              <a:ext uri="{FF2B5EF4-FFF2-40B4-BE49-F238E27FC236}">
                <a16:creationId xmlns:a16="http://schemas.microsoft.com/office/drawing/2014/main" id="{4D1EB70B-B7AB-BF2F-851F-72414846FA89}"/>
              </a:ext>
            </a:extLst>
          </p:cNvPr>
          <p:cNvSpPr txBox="1"/>
          <p:nvPr/>
        </p:nvSpPr>
        <p:spPr>
          <a:xfrm>
            <a:off x="4243753" y="2228372"/>
            <a:ext cx="841897" cy="369332"/>
          </a:xfrm>
          <a:prstGeom prst="rect">
            <a:avLst/>
          </a:prstGeom>
          <a:noFill/>
        </p:spPr>
        <p:txBody>
          <a:bodyPr wrap="none" rtlCol="0">
            <a:spAutoFit/>
          </a:bodyPr>
          <a:lstStyle/>
          <a:p>
            <a:r>
              <a:rPr kumimoji="1" lang="en-US" altLang="ja-JP" b="1" dirty="0">
                <a:solidFill>
                  <a:schemeClr val="bg1"/>
                </a:solidFill>
              </a:rPr>
              <a:t>53.4%</a:t>
            </a:r>
            <a:endParaRPr kumimoji="1" lang="ja-JP" altLang="en-US" b="1">
              <a:solidFill>
                <a:schemeClr val="bg1"/>
              </a:solidFill>
            </a:endParaRPr>
          </a:p>
        </p:txBody>
      </p:sp>
      <p:sp>
        <p:nvSpPr>
          <p:cNvPr id="8" name="テキスト ボックス 7">
            <a:extLst>
              <a:ext uri="{FF2B5EF4-FFF2-40B4-BE49-F238E27FC236}">
                <a16:creationId xmlns:a16="http://schemas.microsoft.com/office/drawing/2014/main" id="{0F7CEF8C-7535-843A-1E3D-B6ED54004EF1}"/>
              </a:ext>
            </a:extLst>
          </p:cNvPr>
          <p:cNvSpPr txBox="1"/>
          <p:nvPr/>
        </p:nvSpPr>
        <p:spPr>
          <a:xfrm>
            <a:off x="1559169" y="3331588"/>
            <a:ext cx="841897" cy="369332"/>
          </a:xfrm>
          <a:prstGeom prst="rect">
            <a:avLst/>
          </a:prstGeom>
          <a:noFill/>
        </p:spPr>
        <p:txBody>
          <a:bodyPr wrap="none" rtlCol="0">
            <a:spAutoFit/>
          </a:bodyPr>
          <a:lstStyle/>
          <a:p>
            <a:r>
              <a:rPr lang="en-US" altLang="ja-JP" b="1" dirty="0">
                <a:solidFill>
                  <a:schemeClr val="bg1"/>
                </a:solidFill>
              </a:rPr>
              <a:t>11</a:t>
            </a:r>
            <a:r>
              <a:rPr kumimoji="1" lang="en-US" altLang="ja-JP" b="1" dirty="0">
                <a:solidFill>
                  <a:schemeClr val="bg1"/>
                </a:solidFill>
              </a:rPr>
              <a:t>.0%</a:t>
            </a:r>
            <a:endParaRPr kumimoji="1" lang="ja-JP" altLang="en-US" b="1">
              <a:solidFill>
                <a:schemeClr val="bg1"/>
              </a:solidFill>
            </a:endParaRPr>
          </a:p>
        </p:txBody>
      </p:sp>
      <p:sp>
        <p:nvSpPr>
          <p:cNvPr id="9" name="テキスト ボックス 8">
            <a:extLst>
              <a:ext uri="{FF2B5EF4-FFF2-40B4-BE49-F238E27FC236}">
                <a16:creationId xmlns:a16="http://schemas.microsoft.com/office/drawing/2014/main" id="{1E8C0D58-2543-1386-4FA0-B4E041F11023}"/>
              </a:ext>
            </a:extLst>
          </p:cNvPr>
          <p:cNvSpPr txBox="1"/>
          <p:nvPr/>
        </p:nvSpPr>
        <p:spPr>
          <a:xfrm>
            <a:off x="3140106" y="4478036"/>
            <a:ext cx="841897" cy="369332"/>
          </a:xfrm>
          <a:prstGeom prst="rect">
            <a:avLst/>
          </a:prstGeom>
          <a:noFill/>
        </p:spPr>
        <p:txBody>
          <a:bodyPr wrap="none" rtlCol="0">
            <a:spAutoFit/>
          </a:bodyPr>
          <a:lstStyle/>
          <a:p>
            <a:r>
              <a:rPr lang="en-US" altLang="ja-JP" b="1" dirty="0"/>
              <a:t>35.6</a:t>
            </a:r>
            <a:r>
              <a:rPr kumimoji="1" lang="en-US" altLang="ja-JP" b="1" dirty="0"/>
              <a:t>%</a:t>
            </a:r>
            <a:endParaRPr kumimoji="1" lang="ja-JP" altLang="en-US" b="1"/>
          </a:p>
        </p:txBody>
      </p:sp>
    </p:spTree>
    <p:extLst>
      <p:ext uri="{BB962C8B-B14F-4D97-AF65-F5344CB8AC3E}">
        <p14:creationId xmlns:p14="http://schemas.microsoft.com/office/powerpoint/2010/main" val="298682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BDE29D-42BB-90D1-EA2B-533EF48C5FEA}"/>
              </a:ext>
            </a:extLst>
          </p:cNvPr>
          <p:cNvSpPr txBox="1"/>
          <p:nvPr/>
        </p:nvSpPr>
        <p:spPr>
          <a:xfrm>
            <a:off x="271153" y="305793"/>
            <a:ext cx="11649693" cy="5032147"/>
          </a:xfrm>
          <a:prstGeom prst="rect">
            <a:avLst/>
          </a:prstGeom>
          <a:noFill/>
        </p:spPr>
        <p:txBody>
          <a:bodyPr wrap="square">
            <a:spAutoFit/>
          </a:bodyPr>
          <a:lstStyle/>
          <a:p>
            <a:pPr>
              <a:lnSpc>
                <a:spcPct val="150000"/>
              </a:lnSpc>
            </a:pPr>
            <a:r>
              <a:rPr lang="en" altLang="ja-JP" sz="2400" dirty="0">
                <a:solidFill>
                  <a:schemeClr val="bg1"/>
                </a:solidFill>
                <a:effectLst/>
                <a:highlight>
                  <a:srgbClr val="000080"/>
                </a:highlight>
                <a:latin typeface="Meiryo" panose="020B0604030504040204" pitchFamily="34" charset="-128"/>
                <a:ea typeface="Meiryo" panose="020B0604030504040204" pitchFamily="34" charset="-128"/>
              </a:rPr>
              <a:t>Q5 </a:t>
            </a:r>
            <a:r>
              <a:rPr lang="ja-JP" altLang="en-US" sz="2400">
                <a:solidFill>
                  <a:schemeClr val="bg1"/>
                </a:solidFill>
                <a:effectLst/>
                <a:highlight>
                  <a:srgbClr val="000080"/>
                </a:highlight>
                <a:latin typeface="Meiryo" panose="020B0604030504040204" pitchFamily="34" charset="-128"/>
                <a:ea typeface="Meiryo" panose="020B0604030504040204" pitchFamily="34" charset="-128"/>
              </a:rPr>
              <a:t>あなたの肺癌学会での所属支部を教えてください</a:t>
            </a:r>
            <a:endParaRPr lang="en-US" altLang="ja-JP" sz="2400" kern="0" dirty="0">
              <a:effectLst/>
              <a:latin typeface="Meiryo" panose="020B0604030504040204" pitchFamily="34" charset="-128"/>
              <a:ea typeface="Meiryo" panose="020B0604030504040204" pitchFamily="34" charset="-128"/>
              <a:cs typeface="ＭＳ Ｐゴシック" panose="020B0600070205080204" pitchFamily="34" charset="-128"/>
            </a:endParaRPr>
          </a:p>
          <a:p>
            <a:pPr algn="l">
              <a:lnSpc>
                <a:spcPct val="150000"/>
              </a:lnSpc>
            </a:pPr>
            <a:r>
              <a:rPr lang="en-US" altLang="ja-JP" sz="2400" kern="0" dirty="0">
                <a:effectLst/>
                <a:latin typeface="Meiryo" panose="020B0604030504040204" pitchFamily="34" charset="-128"/>
                <a:ea typeface="Meiryo" panose="020B0604030504040204" pitchFamily="34" charset="-128"/>
                <a:cs typeface="ＭＳ Ｐゴシック" panose="020B0600070205080204" pitchFamily="34" charset="-128"/>
              </a:rPr>
              <a:t>Q5</a:t>
            </a:r>
            <a:r>
              <a:rPr lang="ja-JP" altLang="ja-JP" sz="2400" kern="0">
                <a:effectLst/>
                <a:latin typeface="Meiryo" panose="020B0604030504040204" pitchFamily="34" charset="-128"/>
                <a:ea typeface="Meiryo" panose="020B0604030504040204" pitchFamily="34" charset="-128"/>
                <a:cs typeface="ＭＳ Ｐゴシック" panose="020B0600070205080204" pitchFamily="34" charset="-128"/>
              </a:rPr>
              <a:t>　支部は</a:t>
            </a:r>
            <a:r>
              <a:rPr lang="ja-JP" altLang="en-US" sz="2400" kern="0">
                <a:effectLst/>
                <a:latin typeface="Meiryo" panose="020B0604030504040204" pitchFamily="34" charset="-128"/>
                <a:ea typeface="Meiryo" panose="020B0604030504040204" pitchFamily="34" charset="-128"/>
                <a:cs typeface="ＭＳ Ｐゴシック" panose="020B0600070205080204" pitchFamily="34" charset="-128"/>
              </a:rPr>
              <a:t>会員数</a:t>
            </a:r>
            <a:r>
              <a:rPr lang="ja-JP" altLang="ja-JP" sz="2400" kern="0">
                <a:effectLst/>
                <a:latin typeface="Meiryo" panose="020B0604030504040204" pitchFamily="34" charset="-128"/>
                <a:ea typeface="Meiryo" panose="020B0604030504040204" pitchFamily="34" charset="-128"/>
                <a:cs typeface="ＭＳ Ｐゴシック" panose="020B0600070205080204" pitchFamily="34" charset="-128"/>
              </a:rPr>
              <a:t>を示している。</a:t>
            </a:r>
            <a:endParaRPr lang="ja-JP" altLang="ja-JP" sz="2400" kern="100">
              <a:effectLst/>
              <a:latin typeface="Meiryo" panose="020B0604030504040204" pitchFamily="34" charset="-128"/>
              <a:ea typeface="Meiryo" panose="020B0604030504040204" pitchFamily="34" charset="-128"/>
              <a:cs typeface="Times New Roman" panose="02020603050405020304" pitchFamily="18" charset="0"/>
            </a:endParaRPr>
          </a:p>
          <a:p>
            <a:pPr>
              <a:lnSpc>
                <a:spcPct val="150000"/>
              </a:lnSpc>
            </a:pPr>
            <a:r>
              <a:rPr lang="en-US" altLang="ja-JP" sz="2400" kern="0" dirty="0">
                <a:effectLst/>
                <a:latin typeface="Meiryo" panose="020B0604030504040204" pitchFamily="34" charset="-128"/>
                <a:ea typeface="Meiryo" panose="020B0604030504040204" pitchFamily="34" charset="-128"/>
                <a:cs typeface="ＭＳ Ｐゴシック" panose="020B0600070205080204" pitchFamily="34" charset="-128"/>
              </a:rPr>
              <a:t> </a:t>
            </a:r>
            <a:r>
              <a:rPr lang="en-US" altLang="ja-JP" sz="2400" dirty="0">
                <a:solidFill>
                  <a:schemeClr val="bg1"/>
                </a:solidFill>
                <a:highlight>
                  <a:srgbClr val="000080"/>
                </a:highlight>
                <a:latin typeface="Meiryo" panose="020B0604030504040204" pitchFamily="34" charset="-128"/>
                <a:ea typeface="Meiryo" panose="020B0604030504040204" pitchFamily="34" charset="-128"/>
              </a:rPr>
              <a:t>Q6 </a:t>
            </a:r>
            <a:r>
              <a:rPr lang="ja-JP" altLang="en-US" sz="2400">
                <a:solidFill>
                  <a:schemeClr val="bg1"/>
                </a:solidFill>
                <a:highlight>
                  <a:srgbClr val="000080"/>
                </a:highlight>
                <a:latin typeface="Meiryo" panose="020B0604030504040204" pitchFamily="34" charset="-128"/>
                <a:ea typeface="Meiryo" panose="020B0604030504040204" pitchFamily="34" charset="-128"/>
              </a:rPr>
              <a:t>あなたの所属病院施設規模を教えてください</a:t>
            </a:r>
            <a:endParaRPr lang="ja-JP" altLang="ja-JP" sz="2400" kern="100">
              <a:effectLst/>
              <a:latin typeface="Meiryo" panose="020B0604030504040204" pitchFamily="34" charset="-128"/>
              <a:ea typeface="Meiryo" panose="020B0604030504040204" pitchFamily="34" charset="-128"/>
              <a:cs typeface="Times New Roman" panose="02020603050405020304" pitchFamily="18" charset="0"/>
            </a:endParaRPr>
          </a:p>
          <a:p>
            <a:pPr algn="l">
              <a:lnSpc>
                <a:spcPct val="150000"/>
              </a:lnSpc>
            </a:pPr>
            <a:r>
              <a:rPr lang="en-US" altLang="ja-JP" sz="2400" kern="0" dirty="0">
                <a:effectLst/>
                <a:latin typeface="Meiryo" panose="020B0604030504040204" pitchFamily="34" charset="-128"/>
                <a:ea typeface="Meiryo" panose="020B0604030504040204" pitchFamily="34" charset="-128"/>
                <a:cs typeface="ＭＳ Ｐゴシック" panose="020B0600070205080204" pitchFamily="34" charset="-128"/>
              </a:rPr>
              <a:t>Q6</a:t>
            </a:r>
            <a:r>
              <a:rPr lang="ja-JP" altLang="ja-JP" sz="2400" kern="0">
                <a:effectLst/>
                <a:latin typeface="Meiryo" panose="020B0604030504040204" pitchFamily="34" charset="-128"/>
                <a:ea typeface="Meiryo" panose="020B0604030504040204" pitchFamily="34" charset="-128"/>
                <a:cs typeface="ＭＳ Ｐゴシック" panose="020B0600070205080204" pitchFamily="34" charset="-128"/>
              </a:rPr>
              <a:t>　所属規模は入院施設を持った中規模から大規模の基幹病院の会員からの回答が多い。</a:t>
            </a:r>
            <a:endParaRPr lang="en-US" altLang="ja-JP" sz="2400" kern="0" dirty="0">
              <a:effectLst/>
              <a:latin typeface="Meiryo" panose="020B0604030504040204" pitchFamily="34" charset="-128"/>
              <a:ea typeface="Meiryo" panose="020B0604030504040204" pitchFamily="34" charset="-128"/>
              <a:cs typeface="ＭＳ Ｐゴシック" panose="020B0600070205080204" pitchFamily="34" charset="-128"/>
            </a:endParaRPr>
          </a:p>
          <a:p>
            <a:pPr algn="l">
              <a:lnSpc>
                <a:spcPct val="150000"/>
              </a:lnSpc>
            </a:pPr>
            <a:r>
              <a:rPr lang="en-US" altLang="ja-JP" sz="2400" dirty="0">
                <a:solidFill>
                  <a:schemeClr val="bg1"/>
                </a:solidFill>
                <a:effectLst/>
                <a:highlight>
                  <a:srgbClr val="000080"/>
                </a:highlight>
                <a:latin typeface="Meiryo" panose="020B0604030504040204" pitchFamily="34" charset="-128"/>
                <a:ea typeface="Meiryo" panose="020B0604030504040204" pitchFamily="34" charset="-128"/>
              </a:rPr>
              <a:t>Q7 </a:t>
            </a:r>
            <a:r>
              <a:rPr lang="ja-JP" altLang="en-US" sz="2400">
                <a:solidFill>
                  <a:schemeClr val="bg1"/>
                </a:solidFill>
                <a:effectLst/>
                <a:highlight>
                  <a:srgbClr val="000080"/>
                </a:highlight>
                <a:latin typeface="Meiryo" panose="020B0604030504040204" pitchFamily="34" charset="-128"/>
                <a:ea typeface="Meiryo" panose="020B0604030504040204" pitchFamily="34" charset="-128"/>
              </a:rPr>
              <a:t>あなたの施設形態を教えてください</a:t>
            </a:r>
            <a:endParaRPr lang="ja-JP" altLang="ja-JP" sz="2400" kern="100">
              <a:effectLst/>
              <a:latin typeface="Meiryo" panose="020B0604030504040204" pitchFamily="34" charset="-128"/>
              <a:ea typeface="Meiryo" panose="020B0604030504040204" pitchFamily="34" charset="-128"/>
              <a:cs typeface="Times New Roman" panose="02020603050405020304" pitchFamily="18" charset="0"/>
            </a:endParaRPr>
          </a:p>
          <a:p>
            <a:pPr algn="l">
              <a:lnSpc>
                <a:spcPct val="150000"/>
              </a:lnSpc>
            </a:pPr>
            <a:r>
              <a:rPr lang="en-US" altLang="ja-JP" sz="2400" kern="0" dirty="0">
                <a:effectLst/>
                <a:latin typeface="Meiryo" panose="020B0604030504040204" pitchFamily="34" charset="-128"/>
                <a:ea typeface="Meiryo" panose="020B0604030504040204" pitchFamily="34" charset="-128"/>
                <a:cs typeface="ＭＳ Ｐゴシック" panose="020B0600070205080204" pitchFamily="34" charset="-128"/>
              </a:rPr>
              <a:t>Q7</a:t>
            </a:r>
            <a:r>
              <a:rPr lang="ja-JP" altLang="ja-JP" sz="2400" kern="0">
                <a:effectLst/>
                <a:latin typeface="Meiryo" panose="020B0604030504040204" pitchFamily="34" charset="-128"/>
                <a:ea typeface="Meiryo" panose="020B0604030504040204" pitchFamily="34" charset="-128"/>
                <a:cs typeface="ＭＳ Ｐゴシック" panose="020B0600070205080204" pitchFamily="34" charset="-128"/>
              </a:rPr>
              <a:t>　</a:t>
            </a:r>
            <a:r>
              <a:rPr lang="en-US" altLang="ja-JP" sz="2400" kern="0" dirty="0">
                <a:effectLst/>
                <a:latin typeface="Meiryo" panose="020B0604030504040204" pitchFamily="34" charset="-128"/>
                <a:ea typeface="Meiryo" panose="020B0604030504040204" pitchFamily="34" charset="-128"/>
                <a:cs typeface="ＭＳ Ｐゴシック" panose="020B0600070205080204" pitchFamily="34" charset="-128"/>
              </a:rPr>
              <a:t>Q6</a:t>
            </a:r>
            <a:r>
              <a:rPr lang="ja-JP" altLang="en-US" sz="2400" kern="0">
                <a:effectLst/>
                <a:latin typeface="Meiryo" panose="020B0604030504040204" pitchFamily="34" charset="-128"/>
                <a:ea typeface="Meiryo" panose="020B0604030504040204" pitchFamily="34" charset="-128"/>
                <a:cs typeface="ＭＳ Ｐゴシック" panose="020B0600070205080204" pitchFamily="34" charset="-128"/>
              </a:rPr>
              <a:t>の反映と思われる。</a:t>
            </a:r>
            <a:endParaRPr lang="en-US" altLang="ja-JP" sz="2400" kern="0" dirty="0">
              <a:effectLst/>
              <a:latin typeface="Meiryo" panose="020B0604030504040204" pitchFamily="34" charset="-128"/>
              <a:ea typeface="Meiryo" panose="020B0604030504040204" pitchFamily="34" charset="-128"/>
              <a:cs typeface="ＭＳ Ｐゴシック" panose="020B0600070205080204" pitchFamily="34" charset="-128"/>
            </a:endParaRPr>
          </a:p>
          <a:p>
            <a:pPr>
              <a:lnSpc>
                <a:spcPct val="150000"/>
              </a:lnSpc>
            </a:pPr>
            <a:r>
              <a:rPr lang="en-US" altLang="ja-JP" sz="2400" dirty="0">
                <a:solidFill>
                  <a:schemeClr val="bg1"/>
                </a:solidFill>
                <a:highlight>
                  <a:srgbClr val="000080"/>
                </a:highlight>
                <a:latin typeface="Meiryo" panose="020B0604030504040204" pitchFamily="34" charset="-128"/>
                <a:ea typeface="Meiryo" panose="020B0604030504040204" pitchFamily="34" charset="-128"/>
              </a:rPr>
              <a:t>Q8 </a:t>
            </a:r>
            <a:r>
              <a:rPr lang="ja-JP" altLang="en-US" sz="2400">
                <a:solidFill>
                  <a:schemeClr val="bg1"/>
                </a:solidFill>
                <a:highlight>
                  <a:srgbClr val="000080"/>
                </a:highlight>
                <a:latin typeface="Meiryo" panose="020B0604030504040204" pitchFamily="34" charset="-128"/>
                <a:ea typeface="Meiryo" panose="020B0604030504040204" pitchFamily="34" charset="-128"/>
              </a:rPr>
              <a:t>診療の中で肺癌診療の占める割合はどのくらいですか</a:t>
            </a:r>
            <a:endParaRPr lang="en-US" altLang="ja-JP" sz="2400" kern="0" dirty="0">
              <a:latin typeface="Meiryo" panose="020B0604030504040204" pitchFamily="34" charset="-128"/>
              <a:ea typeface="Meiryo" panose="020B0604030504040204" pitchFamily="34" charset="-128"/>
              <a:cs typeface="Times New Roman" panose="02020603050405020304" pitchFamily="18" charset="0"/>
            </a:endParaRPr>
          </a:p>
          <a:p>
            <a:pPr algn="l">
              <a:lnSpc>
                <a:spcPct val="150000"/>
              </a:lnSpc>
            </a:pPr>
            <a:r>
              <a:rPr lang="en-US" altLang="ja-JP" sz="2400" kern="0" dirty="0">
                <a:effectLst/>
                <a:latin typeface="Meiryo" panose="020B0604030504040204" pitchFamily="34" charset="-128"/>
                <a:ea typeface="Meiryo" panose="020B0604030504040204" pitchFamily="34" charset="-128"/>
                <a:cs typeface="Times New Roman" panose="02020603050405020304" pitchFamily="18" charset="0"/>
              </a:rPr>
              <a:t>Q8   50%</a:t>
            </a:r>
            <a:r>
              <a:rPr lang="ja-JP" altLang="en-US" sz="2400" kern="0">
                <a:effectLst/>
                <a:latin typeface="Meiryo" panose="020B0604030504040204" pitchFamily="34" charset="-128"/>
                <a:ea typeface="Meiryo" panose="020B0604030504040204" pitchFamily="34" charset="-128"/>
                <a:cs typeface="Times New Roman" panose="02020603050405020304" pitchFamily="18" charset="0"/>
              </a:rPr>
              <a:t>以上を肺癌診療に充てる回答者が</a:t>
            </a:r>
            <a:r>
              <a:rPr lang="en-US" altLang="ja-JP" sz="2400" kern="0" dirty="0">
                <a:effectLst/>
                <a:latin typeface="Meiryo" panose="020B0604030504040204" pitchFamily="34" charset="-128"/>
                <a:ea typeface="Meiryo" panose="020B0604030504040204" pitchFamily="34" charset="-128"/>
                <a:cs typeface="Times New Roman" panose="02020603050405020304" pitchFamily="18" charset="0"/>
              </a:rPr>
              <a:t>60%</a:t>
            </a:r>
            <a:r>
              <a:rPr lang="ja-JP" altLang="en-US" sz="2400" kern="0">
                <a:effectLst/>
                <a:latin typeface="Meiryo" panose="020B0604030504040204" pitchFamily="34" charset="-128"/>
                <a:ea typeface="Meiryo" panose="020B0604030504040204" pitchFamily="34" charset="-128"/>
                <a:cs typeface="Times New Roman" panose="02020603050405020304" pitchFamily="18" charset="0"/>
              </a:rPr>
              <a:t>ほどであった。</a:t>
            </a:r>
            <a:endParaRPr lang="ja-JP" altLang="ja-JP" sz="24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AD7AB86D-3A5F-F241-40A2-DE21C369D858}"/>
              </a:ext>
            </a:extLst>
          </p:cNvPr>
          <p:cNvSpPr txBox="1"/>
          <p:nvPr/>
        </p:nvSpPr>
        <p:spPr>
          <a:xfrm>
            <a:off x="641268" y="5937663"/>
            <a:ext cx="11213326" cy="400110"/>
          </a:xfrm>
          <a:prstGeom prst="rect">
            <a:avLst/>
          </a:prstGeom>
          <a:noFill/>
        </p:spPr>
        <p:txBody>
          <a:bodyPr wrap="none" rtlCol="0">
            <a:spAutoFit/>
          </a:bodyPr>
          <a:lstStyle/>
          <a:p>
            <a:r>
              <a:rPr kumimoji="1" lang="ja-JP" altLang="en-US" sz="2000" u="sng">
                <a:latin typeface="Meiryo" panose="020B0604030504040204" pitchFamily="34" charset="-128"/>
                <a:ea typeface="Meiryo" panose="020B0604030504040204" pitchFamily="34" charset="-128"/>
              </a:rPr>
              <a:t>まとめ；本アンケートは多くは男性、中堅からベテランの中大規模の施設からの回答が多かった</a:t>
            </a:r>
          </a:p>
        </p:txBody>
      </p:sp>
    </p:spTree>
    <p:extLst>
      <p:ext uri="{BB962C8B-B14F-4D97-AF65-F5344CB8AC3E}">
        <p14:creationId xmlns:p14="http://schemas.microsoft.com/office/powerpoint/2010/main" val="3474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グラフ, 棒グラフ&#10;&#10;自動的に生成された説明">
            <a:extLst>
              <a:ext uri="{FF2B5EF4-FFF2-40B4-BE49-F238E27FC236}">
                <a16:creationId xmlns:a16="http://schemas.microsoft.com/office/drawing/2014/main" id="{A486C9E5-AB59-8C44-3077-5A267A35143C}"/>
              </a:ext>
            </a:extLst>
          </p:cNvPr>
          <p:cNvPicPr>
            <a:picLocks noChangeAspect="1"/>
          </p:cNvPicPr>
          <p:nvPr/>
        </p:nvPicPr>
        <p:blipFill>
          <a:blip r:embed="rId2"/>
          <a:stretch>
            <a:fillRect/>
          </a:stretch>
        </p:blipFill>
        <p:spPr>
          <a:xfrm>
            <a:off x="643467" y="1623219"/>
            <a:ext cx="5291666" cy="3611561"/>
          </a:xfrm>
          <a:prstGeom prst="rect">
            <a:avLst/>
          </a:prstGeom>
        </p:spPr>
      </p:pic>
      <p:pic>
        <p:nvPicPr>
          <p:cNvPr id="7" name="図 6" descr="テーブル&#10;&#10;自動的に生成された説明">
            <a:extLst>
              <a:ext uri="{FF2B5EF4-FFF2-40B4-BE49-F238E27FC236}">
                <a16:creationId xmlns:a16="http://schemas.microsoft.com/office/drawing/2014/main" id="{F5281160-AC01-6385-A543-8EF56C540F60}"/>
              </a:ext>
            </a:extLst>
          </p:cNvPr>
          <p:cNvPicPr>
            <a:picLocks noChangeAspect="1"/>
          </p:cNvPicPr>
          <p:nvPr/>
        </p:nvPicPr>
        <p:blipFill>
          <a:blip r:embed="rId3"/>
          <a:stretch>
            <a:fillRect/>
          </a:stretch>
        </p:blipFill>
        <p:spPr>
          <a:xfrm>
            <a:off x="6256865" y="2430198"/>
            <a:ext cx="5291667" cy="1997603"/>
          </a:xfrm>
          <a:prstGeom prst="rect">
            <a:avLst/>
          </a:prstGeom>
        </p:spPr>
      </p:pic>
      <p:sp>
        <p:nvSpPr>
          <p:cNvPr id="8" name="テキスト ボックス 7">
            <a:extLst>
              <a:ext uri="{FF2B5EF4-FFF2-40B4-BE49-F238E27FC236}">
                <a16:creationId xmlns:a16="http://schemas.microsoft.com/office/drawing/2014/main" id="{63EB903F-B50D-EDD3-4D5D-48DF14526C25}"/>
              </a:ext>
            </a:extLst>
          </p:cNvPr>
          <p:cNvSpPr txBox="1"/>
          <p:nvPr/>
        </p:nvSpPr>
        <p:spPr>
          <a:xfrm>
            <a:off x="685800" y="185738"/>
            <a:ext cx="481222" cy="369332"/>
          </a:xfrm>
          <a:prstGeom prst="rect">
            <a:avLst/>
          </a:prstGeom>
          <a:noFill/>
        </p:spPr>
        <p:txBody>
          <a:bodyPr wrap="none" rtlCol="0">
            <a:spAutoFit/>
          </a:bodyPr>
          <a:lstStyle/>
          <a:p>
            <a:r>
              <a:rPr kumimoji="1" lang="en-US" altLang="ja-JP" dirty="0"/>
              <a:t>Q4</a:t>
            </a:r>
          </a:p>
        </p:txBody>
      </p:sp>
    </p:spTree>
    <p:extLst>
      <p:ext uri="{BB962C8B-B14F-4D97-AF65-F5344CB8AC3E}">
        <p14:creationId xmlns:p14="http://schemas.microsoft.com/office/powerpoint/2010/main" val="348000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10;&#10;自動的に生成された説明">
            <a:extLst>
              <a:ext uri="{FF2B5EF4-FFF2-40B4-BE49-F238E27FC236}">
                <a16:creationId xmlns:a16="http://schemas.microsoft.com/office/drawing/2014/main" id="{EC69C7EC-4136-CEBF-A531-4CC7EABFBB8E}"/>
              </a:ext>
            </a:extLst>
          </p:cNvPr>
          <p:cNvPicPr>
            <a:picLocks noChangeAspect="1"/>
          </p:cNvPicPr>
          <p:nvPr/>
        </p:nvPicPr>
        <p:blipFill>
          <a:blip r:embed="rId2"/>
          <a:stretch>
            <a:fillRect/>
          </a:stretch>
        </p:blipFill>
        <p:spPr>
          <a:xfrm>
            <a:off x="114301" y="547949"/>
            <a:ext cx="6858000" cy="6224325"/>
          </a:xfrm>
          <a:prstGeom prst="rect">
            <a:avLst/>
          </a:prstGeom>
        </p:spPr>
      </p:pic>
      <p:sp>
        <p:nvSpPr>
          <p:cNvPr id="6" name="テキスト ボックス 5">
            <a:extLst>
              <a:ext uri="{FF2B5EF4-FFF2-40B4-BE49-F238E27FC236}">
                <a16:creationId xmlns:a16="http://schemas.microsoft.com/office/drawing/2014/main" id="{98A2270B-326E-31E7-6A56-7EB97E921BD1}"/>
              </a:ext>
            </a:extLst>
          </p:cNvPr>
          <p:cNvSpPr txBox="1"/>
          <p:nvPr/>
        </p:nvSpPr>
        <p:spPr>
          <a:xfrm>
            <a:off x="685800" y="185738"/>
            <a:ext cx="481222" cy="369332"/>
          </a:xfrm>
          <a:prstGeom prst="rect">
            <a:avLst/>
          </a:prstGeom>
          <a:noFill/>
        </p:spPr>
        <p:txBody>
          <a:bodyPr wrap="none" rtlCol="0">
            <a:spAutoFit/>
          </a:bodyPr>
          <a:lstStyle/>
          <a:p>
            <a:r>
              <a:rPr kumimoji="1" lang="en-US" altLang="ja-JP" dirty="0"/>
              <a:t>Q1</a:t>
            </a:r>
          </a:p>
        </p:txBody>
      </p:sp>
    </p:spTree>
    <p:extLst>
      <p:ext uri="{BB962C8B-B14F-4D97-AF65-F5344CB8AC3E}">
        <p14:creationId xmlns:p14="http://schemas.microsoft.com/office/powerpoint/2010/main" val="192530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図 12" descr="テーブル&#10;&#10;自動的に生成された説明">
            <a:extLst>
              <a:ext uri="{FF2B5EF4-FFF2-40B4-BE49-F238E27FC236}">
                <a16:creationId xmlns:a16="http://schemas.microsoft.com/office/drawing/2014/main" id="{3B871003-CE24-6BC4-B2F6-B29AD74FE2AA}"/>
              </a:ext>
            </a:extLst>
          </p:cNvPr>
          <p:cNvPicPr>
            <a:picLocks noChangeAspect="1"/>
          </p:cNvPicPr>
          <p:nvPr/>
        </p:nvPicPr>
        <p:blipFill>
          <a:blip r:embed="rId2"/>
          <a:stretch>
            <a:fillRect/>
          </a:stretch>
        </p:blipFill>
        <p:spPr>
          <a:xfrm>
            <a:off x="6601537" y="4176512"/>
            <a:ext cx="4666454" cy="2543217"/>
          </a:xfrm>
          <a:prstGeom prst="rect">
            <a:avLst/>
          </a:prstGeom>
        </p:spPr>
      </p:pic>
      <p:cxnSp>
        <p:nvCxnSpPr>
          <p:cNvPr id="18" name="Straight Connector 17">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図 8" descr="テーブル&#10;&#10;自動的に生成された説明">
            <a:extLst>
              <a:ext uri="{FF2B5EF4-FFF2-40B4-BE49-F238E27FC236}">
                <a16:creationId xmlns:a16="http://schemas.microsoft.com/office/drawing/2014/main" id="{D3163680-49E5-9DF4-3FE2-82FEE0A18D69}"/>
              </a:ext>
            </a:extLst>
          </p:cNvPr>
          <p:cNvPicPr>
            <a:picLocks noChangeAspect="1"/>
          </p:cNvPicPr>
          <p:nvPr/>
        </p:nvPicPr>
        <p:blipFill>
          <a:blip r:embed="rId3"/>
          <a:stretch>
            <a:fillRect/>
          </a:stretch>
        </p:blipFill>
        <p:spPr>
          <a:xfrm>
            <a:off x="422421" y="3770731"/>
            <a:ext cx="4732940" cy="2354637"/>
          </a:xfrm>
          <a:prstGeom prst="rect">
            <a:avLst/>
          </a:prstGeom>
        </p:spPr>
      </p:pic>
      <p:cxnSp>
        <p:nvCxnSpPr>
          <p:cNvPr id="20" name="Straight Connector 19">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図 6" descr="グラフ, 棒グラフ&#10;&#10;自動的に生成された説明">
            <a:extLst>
              <a:ext uri="{FF2B5EF4-FFF2-40B4-BE49-F238E27FC236}">
                <a16:creationId xmlns:a16="http://schemas.microsoft.com/office/drawing/2014/main" id="{0484899E-02CA-441C-2370-0EEC0261B06B}"/>
              </a:ext>
            </a:extLst>
          </p:cNvPr>
          <p:cNvPicPr>
            <a:picLocks noChangeAspect="1"/>
          </p:cNvPicPr>
          <p:nvPr/>
        </p:nvPicPr>
        <p:blipFill>
          <a:blip r:embed="rId4"/>
          <a:stretch>
            <a:fillRect/>
          </a:stretch>
        </p:blipFill>
        <p:spPr>
          <a:xfrm>
            <a:off x="1423081" y="339569"/>
            <a:ext cx="3327924" cy="2545862"/>
          </a:xfrm>
          <a:prstGeom prst="rect">
            <a:avLst/>
          </a:prstGeom>
        </p:spPr>
      </p:pic>
      <p:pic>
        <p:nvPicPr>
          <p:cNvPr id="11" name="図 10" descr="グラフ, 棒グラフ&#10;&#10;自動的に生成された説明">
            <a:extLst>
              <a:ext uri="{FF2B5EF4-FFF2-40B4-BE49-F238E27FC236}">
                <a16:creationId xmlns:a16="http://schemas.microsoft.com/office/drawing/2014/main" id="{13809802-5731-4566-DBB7-58B35170AB78}"/>
              </a:ext>
            </a:extLst>
          </p:cNvPr>
          <p:cNvPicPr>
            <a:picLocks noChangeAspect="1"/>
          </p:cNvPicPr>
          <p:nvPr/>
        </p:nvPicPr>
        <p:blipFill>
          <a:blip r:embed="rId5"/>
          <a:stretch>
            <a:fillRect/>
          </a:stretch>
        </p:blipFill>
        <p:spPr>
          <a:xfrm>
            <a:off x="7308157" y="128016"/>
            <a:ext cx="3021857" cy="2553469"/>
          </a:xfrm>
          <a:prstGeom prst="rect">
            <a:avLst/>
          </a:prstGeom>
        </p:spPr>
      </p:pic>
      <p:sp>
        <p:nvSpPr>
          <p:cNvPr id="14" name="テキスト ボックス 13">
            <a:extLst>
              <a:ext uri="{FF2B5EF4-FFF2-40B4-BE49-F238E27FC236}">
                <a16:creationId xmlns:a16="http://schemas.microsoft.com/office/drawing/2014/main" id="{F2840308-464C-DF9F-2A84-FDB00BB76C6A}"/>
              </a:ext>
            </a:extLst>
          </p:cNvPr>
          <p:cNvSpPr txBox="1"/>
          <p:nvPr/>
        </p:nvSpPr>
        <p:spPr>
          <a:xfrm>
            <a:off x="685800" y="185738"/>
            <a:ext cx="481222" cy="369332"/>
          </a:xfrm>
          <a:prstGeom prst="rect">
            <a:avLst/>
          </a:prstGeom>
          <a:noFill/>
        </p:spPr>
        <p:txBody>
          <a:bodyPr wrap="none" rtlCol="0">
            <a:spAutoFit/>
          </a:bodyPr>
          <a:lstStyle/>
          <a:p>
            <a:r>
              <a:rPr kumimoji="1" lang="en-US" altLang="ja-JP" dirty="0"/>
              <a:t>Q2</a:t>
            </a:r>
          </a:p>
        </p:txBody>
      </p:sp>
      <p:sp>
        <p:nvSpPr>
          <p:cNvPr id="15" name="テキスト ボックス 14">
            <a:extLst>
              <a:ext uri="{FF2B5EF4-FFF2-40B4-BE49-F238E27FC236}">
                <a16:creationId xmlns:a16="http://schemas.microsoft.com/office/drawing/2014/main" id="{364CEBEF-D1BB-52FD-10D1-11B89DFAA2F7}"/>
              </a:ext>
            </a:extLst>
          </p:cNvPr>
          <p:cNvSpPr txBox="1"/>
          <p:nvPr/>
        </p:nvSpPr>
        <p:spPr>
          <a:xfrm>
            <a:off x="6610334" y="185738"/>
            <a:ext cx="481222" cy="369332"/>
          </a:xfrm>
          <a:prstGeom prst="rect">
            <a:avLst/>
          </a:prstGeom>
          <a:noFill/>
        </p:spPr>
        <p:txBody>
          <a:bodyPr wrap="square" rtlCol="0">
            <a:spAutoFit/>
          </a:bodyPr>
          <a:lstStyle/>
          <a:p>
            <a:r>
              <a:rPr kumimoji="1" lang="en-US" altLang="ja-JP" dirty="0"/>
              <a:t>Q3</a:t>
            </a:r>
          </a:p>
        </p:txBody>
      </p:sp>
    </p:spTree>
    <p:extLst>
      <p:ext uri="{BB962C8B-B14F-4D97-AF65-F5344CB8AC3E}">
        <p14:creationId xmlns:p14="http://schemas.microsoft.com/office/powerpoint/2010/main" val="132783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グラフ, 棒グラフ&#10;&#10;自動的に生成された説明">
            <a:extLst>
              <a:ext uri="{FF2B5EF4-FFF2-40B4-BE49-F238E27FC236}">
                <a16:creationId xmlns:a16="http://schemas.microsoft.com/office/drawing/2014/main" id="{D022A1F9-7E90-5BE7-EE54-9637BD4CF20D}"/>
              </a:ext>
            </a:extLst>
          </p:cNvPr>
          <p:cNvPicPr>
            <a:picLocks noChangeAspect="1"/>
          </p:cNvPicPr>
          <p:nvPr/>
        </p:nvPicPr>
        <p:blipFill>
          <a:blip r:embed="rId2"/>
          <a:stretch>
            <a:fillRect/>
          </a:stretch>
        </p:blipFill>
        <p:spPr>
          <a:xfrm>
            <a:off x="643467" y="988220"/>
            <a:ext cx="5291666" cy="4881560"/>
          </a:xfrm>
          <a:prstGeom prst="rect">
            <a:avLst/>
          </a:prstGeom>
        </p:spPr>
      </p:pic>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07208A7B-AAB9-1CCA-D1E8-03A8E1CD6CB7}"/>
              </a:ext>
            </a:extLst>
          </p:cNvPr>
          <p:cNvPicPr>
            <a:picLocks noChangeAspect="1"/>
          </p:cNvPicPr>
          <p:nvPr/>
        </p:nvPicPr>
        <p:blipFill>
          <a:blip r:embed="rId3"/>
          <a:stretch>
            <a:fillRect/>
          </a:stretch>
        </p:blipFill>
        <p:spPr>
          <a:xfrm>
            <a:off x="6256865" y="1874573"/>
            <a:ext cx="5291667" cy="3108854"/>
          </a:xfrm>
          <a:prstGeom prst="rect">
            <a:avLst/>
          </a:prstGeom>
        </p:spPr>
      </p:pic>
      <p:sp>
        <p:nvSpPr>
          <p:cNvPr id="8" name="テキスト ボックス 7">
            <a:extLst>
              <a:ext uri="{FF2B5EF4-FFF2-40B4-BE49-F238E27FC236}">
                <a16:creationId xmlns:a16="http://schemas.microsoft.com/office/drawing/2014/main" id="{02BC3F7E-03DA-C1E1-DBF7-9AD5A91D3679}"/>
              </a:ext>
            </a:extLst>
          </p:cNvPr>
          <p:cNvSpPr txBox="1"/>
          <p:nvPr/>
        </p:nvSpPr>
        <p:spPr>
          <a:xfrm>
            <a:off x="685800" y="185738"/>
            <a:ext cx="481222" cy="369332"/>
          </a:xfrm>
          <a:prstGeom prst="rect">
            <a:avLst/>
          </a:prstGeom>
          <a:noFill/>
        </p:spPr>
        <p:txBody>
          <a:bodyPr wrap="none" rtlCol="0">
            <a:spAutoFit/>
          </a:bodyPr>
          <a:lstStyle/>
          <a:p>
            <a:r>
              <a:rPr kumimoji="1" lang="en-US" altLang="ja-JP" dirty="0"/>
              <a:t>Q5</a:t>
            </a:r>
          </a:p>
        </p:txBody>
      </p:sp>
    </p:spTree>
    <p:extLst>
      <p:ext uri="{BB962C8B-B14F-4D97-AF65-F5344CB8AC3E}">
        <p14:creationId xmlns:p14="http://schemas.microsoft.com/office/powerpoint/2010/main" val="399618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グラフ, 棒グラフ&#10;&#10;自動的に生成された説明">
            <a:extLst>
              <a:ext uri="{FF2B5EF4-FFF2-40B4-BE49-F238E27FC236}">
                <a16:creationId xmlns:a16="http://schemas.microsoft.com/office/drawing/2014/main" id="{8E6180B7-1070-C197-7EBC-5D14EBAB4447}"/>
              </a:ext>
            </a:extLst>
          </p:cNvPr>
          <p:cNvPicPr>
            <a:picLocks noChangeAspect="1"/>
          </p:cNvPicPr>
          <p:nvPr/>
        </p:nvPicPr>
        <p:blipFill>
          <a:blip r:embed="rId2"/>
          <a:stretch>
            <a:fillRect/>
          </a:stretch>
        </p:blipFill>
        <p:spPr>
          <a:xfrm>
            <a:off x="643467" y="1603376"/>
            <a:ext cx="5291666" cy="3651248"/>
          </a:xfrm>
          <a:prstGeom prst="rect">
            <a:avLst/>
          </a:prstGeom>
        </p:spPr>
      </p:pic>
      <p:pic>
        <p:nvPicPr>
          <p:cNvPr id="3" name="図 2" descr="テーブル&#10;&#10;自動的に生成された説明">
            <a:extLst>
              <a:ext uri="{FF2B5EF4-FFF2-40B4-BE49-F238E27FC236}">
                <a16:creationId xmlns:a16="http://schemas.microsoft.com/office/drawing/2014/main" id="{C187A3C7-1B48-01F4-7FF6-CD8A3853BE3C}"/>
              </a:ext>
            </a:extLst>
          </p:cNvPr>
          <p:cNvPicPr>
            <a:picLocks noChangeAspect="1"/>
          </p:cNvPicPr>
          <p:nvPr/>
        </p:nvPicPr>
        <p:blipFill>
          <a:blip r:embed="rId3"/>
          <a:stretch>
            <a:fillRect/>
          </a:stretch>
        </p:blipFill>
        <p:spPr>
          <a:xfrm>
            <a:off x="6256865" y="2450042"/>
            <a:ext cx="5291667" cy="1957915"/>
          </a:xfrm>
          <a:prstGeom prst="rect">
            <a:avLst/>
          </a:prstGeom>
        </p:spPr>
      </p:pic>
      <p:sp>
        <p:nvSpPr>
          <p:cNvPr id="6" name="テキスト ボックス 5">
            <a:extLst>
              <a:ext uri="{FF2B5EF4-FFF2-40B4-BE49-F238E27FC236}">
                <a16:creationId xmlns:a16="http://schemas.microsoft.com/office/drawing/2014/main" id="{00D779F7-42CE-2EB3-1CDD-408A1E0437BB}"/>
              </a:ext>
            </a:extLst>
          </p:cNvPr>
          <p:cNvSpPr txBox="1"/>
          <p:nvPr/>
        </p:nvSpPr>
        <p:spPr>
          <a:xfrm>
            <a:off x="685800" y="185738"/>
            <a:ext cx="481222" cy="369332"/>
          </a:xfrm>
          <a:prstGeom prst="rect">
            <a:avLst/>
          </a:prstGeom>
          <a:noFill/>
        </p:spPr>
        <p:txBody>
          <a:bodyPr wrap="none" rtlCol="0">
            <a:spAutoFit/>
          </a:bodyPr>
          <a:lstStyle/>
          <a:p>
            <a:r>
              <a:rPr kumimoji="1" lang="en-US" altLang="ja-JP" dirty="0"/>
              <a:t>Q6</a:t>
            </a:r>
          </a:p>
        </p:txBody>
      </p:sp>
    </p:spTree>
    <p:extLst>
      <p:ext uri="{BB962C8B-B14F-4D97-AF65-F5344CB8AC3E}">
        <p14:creationId xmlns:p14="http://schemas.microsoft.com/office/powerpoint/2010/main" val="344464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グラフ, 棒グラフ&#10;&#10;自動的に生成された説明">
            <a:extLst>
              <a:ext uri="{FF2B5EF4-FFF2-40B4-BE49-F238E27FC236}">
                <a16:creationId xmlns:a16="http://schemas.microsoft.com/office/drawing/2014/main" id="{62D71934-EA8B-F13D-E704-AA23EA6B7763}"/>
              </a:ext>
            </a:extLst>
          </p:cNvPr>
          <p:cNvPicPr>
            <a:picLocks noChangeAspect="1"/>
          </p:cNvPicPr>
          <p:nvPr/>
        </p:nvPicPr>
        <p:blipFill>
          <a:blip r:embed="rId2"/>
          <a:stretch>
            <a:fillRect/>
          </a:stretch>
        </p:blipFill>
        <p:spPr>
          <a:xfrm>
            <a:off x="643467" y="1557074"/>
            <a:ext cx="5291666" cy="3743852"/>
          </a:xfrm>
          <a:prstGeom prst="rect">
            <a:avLst/>
          </a:prstGeom>
        </p:spPr>
      </p:pic>
      <p:pic>
        <p:nvPicPr>
          <p:cNvPr id="3" name="図 2" descr="テーブル&#10;&#10;自動的に生成された説明">
            <a:extLst>
              <a:ext uri="{FF2B5EF4-FFF2-40B4-BE49-F238E27FC236}">
                <a16:creationId xmlns:a16="http://schemas.microsoft.com/office/drawing/2014/main" id="{1C34D851-60B4-D694-E0F0-EEC94B4EDD1C}"/>
              </a:ext>
            </a:extLst>
          </p:cNvPr>
          <p:cNvPicPr>
            <a:picLocks noChangeAspect="1"/>
          </p:cNvPicPr>
          <p:nvPr/>
        </p:nvPicPr>
        <p:blipFill>
          <a:blip r:embed="rId3"/>
          <a:stretch>
            <a:fillRect/>
          </a:stretch>
        </p:blipFill>
        <p:spPr>
          <a:xfrm>
            <a:off x="6256865" y="2443427"/>
            <a:ext cx="5291667" cy="1971146"/>
          </a:xfrm>
          <a:prstGeom prst="rect">
            <a:avLst/>
          </a:prstGeom>
        </p:spPr>
      </p:pic>
      <p:sp>
        <p:nvSpPr>
          <p:cNvPr id="6" name="テキスト ボックス 5">
            <a:extLst>
              <a:ext uri="{FF2B5EF4-FFF2-40B4-BE49-F238E27FC236}">
                <a16:creationId xmlns:a16="http://schemas.microsoft.com/office/drawing/2014/main" id="{89F37083-0BF1-EE09-BE40-291347BDC3F0}"/>
              </a:ext>
            </a:extLst>
          </p:cNvPr>
          <p:cNvSpPr txBox="1"/>
          <p:nvPr/>
        </p:nvSpPr>
        <p:spPr>
          <a:xfrm>
            <a:off x="685800" y="185738"/>
            <a:ext cx="481222" cy="369332"/>
          </a:xfrm>
          <a:prstGeom prst="rect">
            <a:avLst/>
          </a:prstGeom>
          <a:noFill/>
        </p:spPr>
        <p:txBody>
          <a:bodyPr wrap="none" rtlCol="0">
            <a:spAutoFit/>
          </a:bodyPr>
          <a:lstStyle/>
          <a:p>
            <a:r>
              <a:rPr kumimoji="1" lang="en-US" altLang="ja-JP" dirty="0"/>
              <a:t>Q7</a:t>
            </a:r>
          </a:p>
        </p:txBody>
      </p:sp>
    </p:spTree>
    <p:extLst>
      <p:ext uri="{BB962C8B-B14F-4D97-AF65-F5344CB8AC3E}">
        <p14:creationId xmlns:p14="http://schemas.microsoft.com/office/powerpoint/2010/main" val="39972175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1403</Words>
  <Application>Microsoft Macintosh PowerPoint</Application>
  <PresentationFormat>ワイド画面</PresentationFormat>
  <Paragraphs>135</Paragraphs>
  <Slides>20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ＭＳ Ｐゴシック</vt:lpstr>
      <vt:lpstr>Meiryo</vt:lpstr>
      <vt:lpstr>游ゴシック</vt:lpstr>
      <vt:lpstr>游ゴシック Light</vt:lpstr>
      <vt:lpstr>Arial</vt:lpstr>
      <vt:lpstr>Wingdings</vt:lpstr>
      <vt:lpstr>Office テーマ</vt:lpstr>
      <vt:lpstr>2024ダイバーシティ委員会アンケート まとめ  期日: 2024年8月29日～10月2日 回答者数：743名（11.2%） アンケート依頼人数：その時点の正会員数　6,615名</vt:lpstr>
      <vt:lpstr>    Q1 あなたの性別を教えてください Q1: 回答者の男女比は4:1。肺癌学会会員の男女比が5:1であり、女性会員の方が積極的に回答した可能性がある。 Q2 あなたの年齢を教えてください Q2: 年齢は30歳代15.6%、40歳代32.4%, 50歳代35.0%で、中堅からベテランからの回答が主で20歳代は6名のみ。 Q3 あなたの卒業年を教えてください Q3: 卒業年齢は卒後15年～30年の中堅からベテランが中心であった。 Q4 あなたの専門分野を教えてください Q4: 専門分野別の回答では外科、内科ほぼ50%で、この２つの科で9割方を占めていた。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Q14.理事に任命されたいですか？</vt:lpstr>
      <vt:lpstr>Q16.理事の役割で知っているものは？</vt:lpstr>
      <vt:lpstr>PowerPoint プレゼンテーション</vt:lpstr>
      <vt:lpstr>PowerPoint プレゼンテーション</vt:lpstr>
      <vt:lpstr>PowerPoint プレゼンテーション</vt:lpstr>
      <vt:lpstr>Q20. 肺癌認定医になりたいですか？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2024ダイバーシティ委員会アンケート まとめ  期日: 2024年8月29日～10月2日 回答者数：743名（11.2%） アンケート依頼人数：その時点の正会員数　6,615名</dc:title>
  <dc:creator>知志 塩野</dc:creator>
  <cp:lastModifiedBy>yuko minami</cp:lastModifiedBy>
  <cp:revision>7</cp:revision>
  <dcterms:created xsi:type="dcterms:W3CDTF">2024-10-09T09:10:57Z</dcterms:created>
  <dcterms:modified xsi:type="dcterms:W3CDTF">2024-12-27T03:03:05Z</dcterms:modified>
</cp:coreProperties>
</file>